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omfortaa" pitchFamily="2" charset="0"/>
      <p:regular r:id="rId46"/>
      <p:bold r:id="rId47"/>
    </p:embeddedFont>
    <p:embeddedFont>
      <p:font typeface="Merriweather" pitchFamily="2" charset="77"/>
      <p:regular r:id="rId48"/>
      <p:bold r:id="rId49"/>
      <p:italic r:id="rId50"/>
      <p:boldItalic r:id="rId51"/>
    </p:embeddedFont>
    <p:embeddedFont>
      <p:font typeface="Nunito" pitchFamily="2" charset="77"/>
      <p:regular r:id="rId52"/>
      <p:bold r:id="rId53"/>
      <p:italic r:id="rId54"/>
      <p:boldItalic r:id="rId55"/>
    </p:embeddedFont>
    <p:embeddedFont>
      <p:font typeface="Trebuchet MS" panose="020B070302020209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0B282C-C166-4457-AE28-1A2B27D84A12}">
  <a:tblStyle styleId="{F60B282C-C166-4457-AE28-1A2B27D84A1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8fbee92f6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8fbee92f6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8fbee92f6_0_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8fbee92f6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8fbee92f6_0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8fbee92f6_0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8fbee92f6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8fbee92f6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8fbee92f6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8fbee92f6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8fbee92f6_0_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8fbee92f6_0_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907c517d9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907c517d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7907c517d9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7907c517d9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907c517d9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7907c517d9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8fbee92f6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8fbee92f6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8fbee92f6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8fbee92f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907c519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907c519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8fbee92f6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8fbee92f6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9139a70b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9139a70b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9139a70b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9139a70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79139a70b8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79139a70b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8fbee92f6_0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8fbee92f6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8fbee92f6_0_8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78fbee92f6_0_8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8fbee92f6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78fbee92f6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8fbee92f6_0_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8fbee92f6_0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78fbee92f6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78fbee92f6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HCI, PD, DM LAYER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8fbee92f6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8fbee92f6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a:t>·</a:t>
            </a:r>
            <a:r>
              <a:rPr lang="en" sz="700">
                <a:latin typeface="Times New Roman"/>
                <a:ea typeface="Times New Roman"/>
                <a:cs typeface="Times New Roman"/>
                <a:sym typeface="Times New Roman"/>
              </a:rPr>
              <a:t>      </a:t>
            </a:r>
            <a:r>
              <a:rPr lang="en"/>
              <a:t>With the increase in high volume a new system is necessary for the implementation of a self-served online registration system to allow for the students to efficiently register and decrease the workload. The answers to these questions revolved around making the system efficient for both the students and the staff.</a:t>
            </a:r>
            <a:endParaRPr/>
          </a:p>
          <a:p>
            <a:pPr marL="914400" lvl="0" indent="0" algn="l" rtl="0">
              <a:lnSpc>
                <a:spcPct val="115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78fbee92f6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8fbee92f6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Calibri"/>
                <a:ea typeface="Calibri"/>
                <a:cs typeface="Calibri"/>
                <a:sym typeface="Calibri"/>
              </a:rPr>
              <a:t>DAM layer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907c517d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907c517d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907c517d9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907c517d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907c5198e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907c5198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907c517d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907c517d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907c517d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907c517d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907c517d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907c517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907c5198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907c519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907c5198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907c519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907c5198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907c5198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8fbee92f6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8fbee92f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8fbee92f6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8fbee92f6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8fbee92f6_0_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8fbee92f6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8fbee92f6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8fbee92f6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8fbee92f6_0_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78fbee92f6_0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50">
                <a:latin typeface="Trebuchet MS"/>
                <a:ea typeface="Trebuchet MS"/>
                <a:cs typeface="Trebuchet MS"/>
                <a:sym typeface="Trebuchet MS"/>
              </a:rPr>
              <a:t>The project is technical, economical and organizational feasible to build. This is a large project which would require more resources and more time but it would be benefitial in the long run. This project is worth investing in for because the school staff instead of focusing on registration which can be done online they can do trainings and workshops and gain more skills. It is a win-win situation for the IT department as well the Business department of the school. Guidelines to register can be provided in the intial stages of launching this project for students to understand the process.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8fbee92f6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8fbee92f6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3" y="1687358"/>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b="1">
                <a:latin typeface="Merriweather"/>
                <a:ea typeface="Merriweather"/>
                <a:cs typeface="Merriweather"/>
                <a:sym typeface="Merriweather"/>
              </a:rPr>
              <a:t>Error 404</a:t>
            </a:r>
            <a:endParaRPr sz="4800" b="1">
              <a:latin typeface="Merriweather"/>
              <a:ea typeface="Merriweather"/>
              <a:cs typeface="Merriweather"/>
              <a:sym typeface="Merriweather"/>
            </a:endParaRPr>
          </a:p>
        </p:txBody>
      </p:sp>
      <p:sp>
        <p:nvSpPr>
          <p:cNvPr id="129" name="Google Shape;129;p13"/>
          <p:cNvSpPr txBox="1">
            <a:spLocks noGrp="1"/>
          </p:cNvSpPr>
          <p:nvPr>
            <p:ph type="subTitle" idx="1"/>
          </p:nvPr>
        </p:nvSpPr>
        <p:spPr>
          <a:xfrm>
            <a:off x="3357725" y="4175175"/>
            <a:ext cx="6419400" cy="50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School of Prosperity</a:t>
            </a:r>
            <a:endParaRPr sz="2400"/>
          </a:p>
        </p:txBody>
      </p:sp>
      <p:sp>
        <p:nvSpPr>
          <p:cNvPr id="130" name="Google Shape;130;p13"/>
          <p:cNvSpPr txBox="1"/>
          <p:nvPr/>
        </p:nvSpPr>
        <p:spPr>
          <a:xfrm>
            <a:off x="4933725" y="1515750"/>
            <a:ext cx="3434700" cy="21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Team Members:</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Roshni Jain</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Pranjal Sharma</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Carmen Tellez</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David Mull</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Christopher Lay</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Christian Plaue</a:t>
            </a:r>
            <a:endParaRPr sz="1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425575" y="320250"/>
            <a:ext cx="3888000" cy="59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 case diagram </a:t>
            </a:r>
            <a:endParaRPr/>
          </a:p>
        </p:txBody>
      </p:sp>
      <p:pic>
        <p:nvPicPr>
          <p:cNvPr id="187" name="Google Shape;187;p22"/>
          <p:cNvPicPr preferRelativeResize="0"/>
          <p:nvPr/>
        </p:nvPicPr>
        <p:blipFill>
          <a:blip r:embed="rId3">
            <a:alphaModFix/>
          </a:blip>
          <a:stretch>
            <a:fillRect/>
          </a:stretch>
        </p:blipFill>
        <p:spPr>
          <a:xfrm>
            <a:off x="929900" y="1085101"/>
            <a:ext cx="6855401" cy="3422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p:nvPr/>
        </p:nvSpPr>
        <p:spPr>
          <a:xfrm>
            <a:off x="367075" y="163075"/>
            <a:ext cx="7017300" cy="65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accent5"/>
                </a:solidFill>
                <a:latin typeface="Calibri"/>
                <a:ea typeface="Calibri"/>
                <a:cs typeface="Calibri"/>
                <a:sym typeface="Calibri"/>
              </a:rPr>
              <a:t>Activity Diagrams:</a:t>
            </a:r>
            <a:endParaRPr sz="3000" b="1">
              <a:solidFill>
                <a:schemeClr val="accent5"/>
              </a:solidFill>
              <a:latin typeface="Calibri"/>
              <a:ea typeface="Calibri"/>
              <a:cs typeface="Calibri"/>
              <a:sym typeface="Calibri"/>
            </a:endParaRPr>
          </a:p>
        </p:txBody>
      </p:sp>
      <p:sp>
        <p:nvSpPr>
          <p:cNvPr id="193" name="Google Shape;193;p23"/>
          <p:cNvSpPr txBox="1"/>
          <p:nvPr/>
        </p:nvSpPr>
        <p:spPr>
          <a:xfrm>
            <a:off x="386900" y="1172075"/>
            <a:ext cx="1877700" cy="159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AutoNum type="arabicPeriod"/>
            </a:pPr>
            <a:r>
              <a:rPr lang="en" sz="1800">
                <a:latin typeface="Calibri"/>
                <a:ea typeface="Calibri"/>
                <a:cs typeface="Calibri"/>
                <a:sym typeface="Calibri"/>
              </a:rPr>
              <a:t>Log in</a:t>
            </a:r>
            <a:endParaRPr sz="1800">
              <a:latin typeface="Calibri"/>
              <a:ea typeface="Calibri"/>
              <a:cs typeface="Calibri"/>
              <a:sym typeface="Calibri"/>
            </a:endParaRPr>
          </a:p>
          <a:p>
            <a:pPr marL="457200" lvl="0" indent="-342900" algn="l" rtl="0">
              <a:spcBef>
                <a:spcPts val="0"/>
              </a:spcBef>
              <a:spcAft>
                <a:spcPts val="0"/>
              </a:spcAft>
              <a:buSzPts val="1800"/>
              <a:buFont typeface="Calibri"/>
              <a:buAutoNum type="arabicPeriod"/>
            </a:pPr>
            <a:r>
              <a:rPr lang="en" sz="1800">
                <a:latin typeface="Calibri"/>
                <a:ea typeface="Calibri"/>
                <a:cs typeface="Calibri"/>
                <a:sym typeface="Calibri"/>
              </a:rPr>
              <a:t>Registration</a:t>
            </a:r>
            <a:endParaRPr sz="1800">
              <a:latin typeface="Calibri"/>
              <a:ea typeface="Calibri"/>
              <a:cs typeface="Calibri"/>
              <a:sym typeface="Calibri"/>
            </a:endParaRPr>
          </a:p>
        </p:txBody>
      </p:sp>
      <p:pic>
        <p:nvPicPr>
          <p:cNvPr id="194" name="Google Shape;194;p23"/>
          <p:cNvPicPr preferRelativeResize="0"/>
          <p:nvPr/>
        </p:nvPicPr>
        <p:blipFill>
          <a:blip r:embed="rId3">
            <a:alphaModFix/>
          </a:blip>
          <a:stretch>
            <a:fillRect/>
          </a:stretch>
        </p:blipFill>
        <p:spPr>
          <a:xfrm>
            <a:off x="5834501" y="269750"/>
            <a:ext cx="2041164" cy="4603999"/>
          </a:xfrm>
          <a:prstGeom prst="rect">
            <a:avLst/>
          </a:prstGeom>
          <a:noFill/>
          <a:ln>
            <a:noFill/>
          </a:ln>
        </p:spPr>
      </p:pic>
      <p:pic>
        <p:nvPicPr>
          <p:cNvPr id="195" name="Google Shape;195;p23"/>
          <p:cNvPicPr preferRelativeResize="0"/>
          <p:nvPr/>
        </p:nvPicPr>
        <p:blipFill>
          <a:blip r:embed="rId4">
            <a:alphaModFix/>
          </a:blip>
          <a:stretch>
            <a:fillRect/>
          </a:stretch>
        </p:blipFill>
        <p:spPr>
          <a:xfrm>
            <a:off x="2783900" y="738050"/>
            <a:ext cx="2823450" cy="405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p:nvPr/>
        </p:nvSpPr>
        <p:spPr>
          <a:xfrm>
            <a:off x="6049100" y="152400"/>
            <a:ext cx="36525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a:solidFill>
                  <a:schemeClr val="accent5"/>
                </a:solidFill>
                <a:latin typeface="Calibri"/>
                <a:ea typeface="Calibri"/>
                <a:cs typeface="Calibri"/>
                <a:sym typeface="Calibri"/>
              </a:rPr>
              <a:t>Activity Diagrams: </a:t>
            </a:r>
            <a:endParaRPr sz="2400" b="1" u="sng">
              <a:solidFill>
                <a:schemeClr val="accent5"/>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p:txBody>
      </p:sp>
      <p:sp>
        <p:nvSpPr>
          <p:cNvPr id="201" name="Google Shape;201;p24"/>
          <p:cNvSpPr txBox="1"/>
          <p:nvPr/>
        </p:nvSpPr>
        <p:spPr>
          <a:xfrm>
            <a:off x="6338325" y="917100"/>
            <a:ext cx="1843500" cy="12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3. View Courses</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4. View Classes</a:t>
            </a:r>
            <a:endParaRPr>
              <a:latin typeface="Calibri"/>
              <a:ea typeface="Calibri"/>
              <a:cs typeface="Calibri"/>
              <a:sym typeface="Calibri"/>
            </a:endParaRPr>
          </a:p>
        </p:txBody>
      </p:sp>
      <p:pic>
        <p:nvPicPr>
          <p:cNvPr id="202" name="Google Shape;202;p24"/>
          <p:cNvPicPr preferRelativeResize="0"/>
          <p:nvPr/>
        </p:nvPicPr>
        <p:blipFill>
          <a:blip r:embed="rId3">
            <a:alphaModFix/>
          </a:blip>
          <a:stretch>
            <a:fillRect/>
          </a:stretch>
        </p:blipFill>
        <p:spPr>
          <a:xfrm>
            <a:off x="1213724" y="245950"/>
            <a:ext cx="1471176" cy="4651601"/>
          </a:xfrm>
          <a:prstGeom prst="rect">
            <a:avLst/>
          </a:prstGeom>
          <a:noFill/>
          <a:ln>
            <a:noFill/>
          </a:ln>
        </p:spPr>
      </p:pic>
      <p:pic>
        <p:nvPicPr>
          <p:cNvPr id="203" name="Google Shape;203;p24"/>
          <p:cNvPicPr preferRelativeResize="0"/>
          <p:nvPr/>
        </p:nvPicPr>
        <p:blipFill>
          <a:blip r:embed="rId4">
            <a:alphaModFix/>
          </a:blip>
          <a:stretch>
            <a:fillRect/>
          </a:stretch>
        </p:blipFill>
        <p:spPr>
          <a:xfrm>
            <a:off x="3922650" y="245950"/>
            <a:ext cx="1604600" cy="4555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p:nvPr/>
        </p:nvSpPr>
        <p:spPr>
          <a:xfrm>
            <a:off x="375525" y="625875"/>
            <a:ext cx="1957200" cy="5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accent5"/>
                </a:solidFill>
                <a:latin typeface="Calibri"/>
                <a:ea typeface="Calibri"/>
                <a:cs typeface="Calibri"/>
                <a:sym typeface="Calibri"/>
              </a:rPr>
              <a:t>Activity Diagrams: </a:t>
            </a:r>
            <a:endParaRPr sz="2400" b="1">
              <a:solidFill>
                <a:schemeClr val="accent5"/>
              </a:solidFill>
              <a:latin typeface="Calibri"/>
              <a:ea typeface="Calibri"/>
              <a:cs typeface="Calibri"/>
              <a:sym typeface="Calibri"/>
            </a:endParaRPr>
          </a:p>
        </p:txBody>
      </p:sp>
      <p:sp>
        <p:nvSpPr>
          <p:cNvPr id="209" name="Google Shape;209;p25"/>
          <p:cNvSpPr txBox="1"/>
          <p:nvPr/>
        </p:nvSpPr>
        <p:spPr>
          <a:xfrm>
            <a:off x="682775" y="1718300"/>
            <a:ext cx="1809300" cy="12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5. Add Class</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6. Drop Class</a:t>
            </a:r>
            <a:endParaRPr sz="1800">
              <a:latin typeface="Calibri"/>
              <a:ea typeface="Calibri"/>
              <a:cs typeface="Calibri"/>
              <a:sym typeface="Calibri"/>
            </a:endParaRPr>
          </a:p>
        </p:txBody>
      </p:sp>
      <p:pic>
        <p:nvPicPr>
          <p:cNvPr id="210" name="Google Shape;210;p25"/>
          <p:cNvPicPr preferRelativeResize="0"/>
          <p:nvPr/>
        </p:nvPicPr>
        <p:blipFill>
          <a:blip r:embed="rId3">
            <a:alphaModFix/>
          </a:blip>
          <a:stretch>
            <a:fillRect/>
          </a:stretch>
        </p:blipFill>
        <p:spPr>
          <a:xfrm>
            <a:off x="3044224" y="565597"/>
            <a:ext cx="1809300" cy="4012303"/>
          </a:xfrm>
          <a:prstGeom prst="rect">
            <a:avLst/>
          </a:prstGeom>
          <a:noFill/>
          <a:ln>
            <a:noFill/>
          </a:ln>
        </p:spPr>
      </p:pic>
      <p:pic>
        <p:nvPicPr>
          <p:cNvPr id="211" name="Google Shape;211;p25"/>
          <p:cNvPicPr preferRelativeResize="0"/>
          <p:nvPr/>
        </p:nvPicPr>
        <p:blipFill>
          <a:blip r:embed="rId4">
            <a:alphaModFix/>
          </a:blip>
          <a:stretch>
            <a:fillRect/>
          </a:stretch>
        </p:blipFill>
        <p:spPr>
          <a:xfrm>
            <a:off x="5565025" y="338712"/>
            <a:ext cx="1642422" cy="446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p:nvPr/>
        </p:nvSpPr>
        <p:spPr>
          <a:xfrm>
            <a:off x="295875" y="364150"/>
            <a:ext cx="3095100" cy="12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accent5"/>
                </a:solidFill>
                <a:latin typeface="Calibri"/>
                <a:ea typeface="Calibri"/>
                <a:cs typeface="Calibri"/>
                <a:sym typeface="Calibri"/>
              </a:rPr>
              <a:t>Activity Diagrams: </a:t>
            </a:r>
            <a:endParaRPr sz="2400" b="1">
              <a:solidFill>
                <a:schemeClr val="accent5"/>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17" name="Google Shape;217;p26"/>
          <p:cNvSpPr txBox="1"/>
          <p:nvPr/>
        </p:nvSpPr>
        <p:spPr>
          <a:xfrm>
            <a:off x="307250" y="1451600"/>
            <a:ext cx="2383800" cy="159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alibri"/>
                <a:ea typeface="Calibri"/>
                <a:cs typeface="Calibri"/>
                <a:sym typeface="Calibri"/>
              </a:rPr>
              <a:t>7. Swap Class</a:t>
            </a: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8. View Student Record</a:t>
            </a:r>
            <a:endParaRPr sz="1800">
              <a:latin typeface="Calibri"/>
              <a:ea typeface="Calibri"/>
              <a:cs typeface="Calibri"/>
              <a:sym typeface="Calibri"/>
            </a:endParaRPr>
          </a:p>
        </p:txBody>
      </p:sp>
      <p:pic>
        <p:nvPicPr>
          <p:cNvPr id="218" name="Google Shape;218;p26"/>
          <p:cNvPicPr preferRelativeResize="0"/>
          <p:nvPr/>
        </p:nvPicPr>
        <p:blipFill>
          <a:blip r:embed="rId3">
            <a:alphaModFix/>
          </a:blip>
          <a:stretch>
            <a:fillRect/>
          </a:stretch>
        </p:blipFill>
        <p:spPr>
          <a:xfrm>
            <a:off x="6090675" y="344300"/>
            <a:ext cx="2144601" cy="4454901"/>
          </a:xfrm>
          <a:prstGeom prst="rect">
            <a:avLst/>
          </a:prstGeom>
          <a:noFill/>
          <a:ln>
            <a:noFill/>
          </a:ln>
        </p:spPr>
      </p:pic>
      <p:pic>
        <p:nvPicPr>
          <p:cNvPr id="219" name="Google Shape;219;p26"/>
          <p:cNvPicPr preferRelativeResize="0"/>
          <p:nvPr/>
        </p:nvPicPr>
        <p:blipFill>
          <a:blip r:embed="rId4">
            <a:alphaModFix/>
          </a:blip>
          <a:stretch>
            <a:fillRect/>
          </a:stretch>
        </p:blipFill>
        <p:spPr>
          <a:xfrm>
            <a:off x="3806200" y="344300"/>
            <a:ext cx="1368776" cy="4596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27"/>
          <p:cNvPicPr preferRelativeResize="0"/>
          <p:nvPr/>
        </p:nvPicPr>
        <p:blipFill>
          <a:blip r:embed="rId3">
            <a:alphaModFix/>
          </a:blip>
          <a:stretch>
            <a:fillRect/>
          </a:stretch>
        </p:blipFill>
        <p:spPr>
          <a:xfrm>
            <a:off x="210425" y="1369275"/>
            <a:ext cx="4488401" cy="3480550"/>
          </a:xfrm>
          <a:prstGeom prst="rect">
            <a:avLst/>
          </a:prstGeom>
          <a:noFill/>
          <a:ln>
            <a:noFill/>
          </a:ln>
        </p:spPr>
      </p:pic>
      <p:pic>
        <p:nvPicPr>
          <p:cNvPr id="225" name="Google Shape;225;p27"/>
          <p:cNvPicPr preferRelativeResize="0"/>
          <p:nvPr/>
        </p:nvPicPr>
        <p:blipFill>
          <a:blip r:embed="rId4">
            <a:alphaModFix/>
          </a:blip>
          <a:stretch>
            <a:fillRect/>
          </a:stretch>
        </p:blipFill>
        <p:spPr>
          <a:xfrm>
            <a:off x="4698825" y="1369275"/>
            <a:ext cx="4302300" cy="3480551"/>
          </a:xfrm>
          <a:prstGeom prst="rect">
            <a:avLst/>
          </a:prstGeom>
          <a:noFill/>
          <a:ln>
            <a:noFill/>
          </a:ln>
        </p:spPr>
      </p:pic>
      <p:sp>
        <p:nvSpPr>
          <p:cNvPr id="226" name="Google Shape;226;p27"/>
          <p:cNvSpPr txBox="1"/>
          <p:nvPr/>
        </p:nvSpPr>
        <p:spPr>
          <a:xfrm>
            <a:off x="523425" y="432400"/>
            <a:ext cx="5450700" cy="67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lt1"/>
                </a:solidFill>
                <a:latin typeface="Calibri"/>
                <a:ea typeface="Calibri"/>
                <a:cs typeface="Calibri"/>
                <a:sym typeface="Calibri"/>
              </a:rPr>
              <a:t>Use Case Descriptions: </a:t>
            </a:r>
            <a:endParaRPr sz="3000" b="1">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196800" y="232350"/>
            <a:ext cx="5035525" cy="3444575"/>
          </a:xfrm>
          <a:prstGeom prst="rect">
            <a:avLst/>
          </a:prstGeom>
          <a:noFill/>
          <a:ln>
            <a:noFill/>
          </a:ln>
        </p:spPr>
      </p:pic>
      <p:pic>
        <p:nvPicPr>
          <p:cNvPr id="232" name="Google Shape;232;p28"/>
          <p:cNvPicPr preferRelativeResize="0"/>
          <p:nvPr/>
        </p:nvPicPr>
        <p:blipFill>
          <a:blip r:embed="rId4">
            <a:alphaModFix/>
          </a:blip>
          <a:stretch>
            <a:fillRect/>
          </a:stretch>
        </p:blipFill>
        <p:spPr>
          <a:xfrm>
            <a:off x="3885000" y="1834604"/>
            <a:ext cx="5035525" cy="31124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29"/>
          <p:cNvPicPr preferRelativeResize="0"/>
          <p:nvPr/>
        </p:nvPicPr>
        <p:blipFill>
          <a:blip r:embed="rId3">
            <a:alphaModFix/>
          </a:blip>
          <a:stretch>
            <a:fillRect/>
          </a:stretch>
        </p:blipFill>
        <p:spPr>
          <a:xfrm>
            <a:off x="187925" y="214575"/>
            <a:ext cx="5168774" cy="3204950"/>
          </a:xfrm>
          <a:prstGeom prst="rect">
            <a:avLst/>
          </a:prstGeom>
          <a:noFill/>
          <a:ln>
            <a:noFill/>
          </a:ln>
        </p:spPr>
      </p:pic>
      <p:pic>
        <p:nvPicPr>
          <p:cNvPr id="238" name="Google Shape;238;p29"/>
          <p:cNvPicPr preferRelativeResize="0"/>
          <p:nvPr/>
        </p:nvPicPr>
        <p:blipFill>
          <a:blip r:embed="rId4">
            <a:alphaModFix/>
          </a:blip>
          <a:stretch>
            <a:fillRect/>
          </a:stretch>
        </p:blipFill>
        <p:spPr>
          <a:xfrm>
            <a:off x="3968325" y="1856625"/>
            <a:ext cx="4987750" cy="306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0"/>
          <p:cNvPicPr preferRelativeResize="0"/>
          <p:nvPr/>
        </p:nvPicPr>
        <p:blipFill>
          <a:blip r:embed="rId3">
            <a:alphaModFix/>
          </a:blip>
          <a:stretch>
            <a:fillRect/>
          </a:stretch>
        </p:blipFill>
        <p:spPr>
          <a:xfrm>
            <a:off x="152400" y="152400"/>
            <a:ext cx="5213176" cy="3376551"/>
          </a:xfrm>
          <a:prstGeom prst="rect">
            <a:avLst/>
          </a:prstGeom>
          <a:noFill/>
          <a:ln>
            <a:noFill/>
          </a:ln>
        </p:spPr>
      </p:pic>
      <p:pic>
        <p:nvPicPr>
          <p:cNvPr id="244" name="Google Shape;244;p30"/>
          <p:cNvPicPr preferRelativeResize="0"/>
          <p:nvPr/>
        </p:nvPicPr>
        <p:blipFill>
          <a:blip r:embed="rId4">
            <a:alphaModFix/>
          </a:blip>
          <a:stretch>
            <a:fillRect/>
          </a:stretch>
        </p:blipFill>
        <p:spPr>
          <a:xfrm>
            <a:off x="4033075" y="1913225"/>
            <a:ext cx="4878574" cy="302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1"/>
          <p:cNvPicPr preferRelativeResize="0"/>
          <p:nvPr/>
        </p:nvPicPr>
        <p:blipFill>
          <a:blip r:embed="rId3">
            <a:alphaModFix/>
          </a:blip>
          <a:stretch>
            <a:fillRect/>
          </a:stretch>
        </p:blipFill>
        <p:spPr>
          <a:xfrm>
            <a:off x="958937" y="200300"/>
            <a:ext cx="7226126" cy="4742901"/>
          </a:xfrm>
          <a:prstGeom prst="rect">
            <a:avLst/>
          </a:prstGeom>
          <a:noFill/>
          <a:ln>
            <a:noFill/>
          </a:ln>
        </p:spPr>
      </p:pic>
      <p:sp>
        <p:nvSpPr>
          <p:cNvPr id="250" name="Google Shape;250;p31"/>
          <p:cNvSpPr txBox="1"/>
          <p:nvPr/>
        </p:nvSpPr>
        <p:spPr>
          <a:xfrm>
            <a:off x="1183450" y="512075"/>
            <a:ext cx="3072300" cy="8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Nunito"/>
                <a:ea typeface="Nunito"/>
                <a:cs typeface="Nunito"/>
                <a:sym typeface="Nunito"/>
              </a:rPr>
              <a:t>Class Diagram</a:t>
            </a:r>
            <a:endParaRPr sz="2400"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999375" y="245175"/>
            <a:ext cx="5208900" cy="12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Systems Requirements </a:t>
            </a:r>
            <a:r>
              <a:rPr lang="en" sz="1400"/>
              <a:t>1 of 2</a:t>
            </a:r>
            <a:endParaRPr sz="1400"/>
          </a:p>
        </p:txBody>
      </p:sp>
      <p:sp>
        <p:nvSpPr>
          <p:cNvPr id="136" name="Google Shape;136;p14"/>
          <p:cNvSpPr txBox="1"/>
          <p:nvPr/>
        </p:nvSpPr>
        <p:spPr>
          <a:xfrm>
            <a:off x="795900" y="1246450"/>
            <a:ext cx="6892800" cy="297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Business need: </a:t>
            </a:r>
            <a:r>
              <a:rPr lang="en"/>
              <a:t>Handle the increased demand of enrollments</a:t>
            </a:r>
            <a:endParaRPr/>
          </a:p>
          <a:p>
            <a:pPr marL="457200" lvl="0" indent="-317500" algn="l" rtl="0">
              <a:spcBef>
                <a:spcPts val="0"/>
              </a:spcBef>
              <a:spcAft>
                <a:spcPts val="0"/>
              </a:spcAft>
              <a:buSzPts val="1400"/>
              <a:buChar char="●"/>
            </a:pPr>
            <a:r>
              <a:rPr lang="en" b="1"/>
              <a:t>Business value:</a:t>
            </a:r>
            <a:r>
              <a:rPr lang="en"/>
              <a:t> Conservative estimates of tangible value to the company includes:</a:t>
            </a:r>
            <a:endParaRPr/>
          </a:p>
          <a:p>
            <a:pPr marL="457200" lvl="0" indent="0" algn="l" rtl="0">
              <a:lnSpc>
                <a:spcPct val="115000"/>
              </a:lnSpc>
              <a:spcBef>
                <a:spcPts val="0"/>
              </a:spcBef>
              <a:spcAft>
                <a:spcPts val="0"/>
              </a:spcAft>
              <a:buNone/>
            </a:pPr>
            <a:r>
              <a:rPr lang="en"/>
              <a:t>·  	Reduces workload on the staff, increasing efficiency.</a:t>
            </a:r>
            <a:endParaRPr/>
          </a:p>
          <a:p>
            <a:pPr marL="457200" lvl="0" indent="0" algn="l" rtl="0">
              <a:lnSpc>
                <a:spcPct val="115000"/>
              </a:lnSpc>
              <a:spcBef>
                <a:spcPts val="0"/>
              </a:spcBef>
              <a:spcAft>
                <a:spcPts val="0"/>
              </a:spcAft>
              <a:buNone/>
            </a:pPr>
            <a:r>
              <a:rPr lang="en"/>
              <a:t>·  	Focus on staff development/training</a:t>
            </a:r>
            <a:endParaRPr/>
          </a:p>
          <a:p>
            <a:pPr marL="457200" lvl="0" indent="0" algn="l" rtl="0">
              <a:lnSpc>
                <a:spcPct val="115000"/>
              </a:lnSpc>
              <a:spcBef>
                <a:spcPts val="0"/>
              </a:spcBef>
              <a:spcAft>
                <a:spcPts val="0"/>
              </a:spcAft>
              <a:buNone/>
            </a:pPr>
            <a:r>
              <a:rPr lang="en"/>
              <a:t>·  	Saving time for student to focus on school</a:t>
            </a:r>
            <a:endParaRPr/>
          </a:p>
          <a:p>
            <a:pPr marL="457200" lvl="0" indent="0" algn="l" rtl="0">
              <a:lnSpc>
                <a:spcPct val="115000"/>
              </a:lnSpc>
              <a:spcBef>
                <a:spcPts val="0"/>
              </a:spcBef>
              <a:spcAft>
                <a:spcPts val="0"/>
              </a:spcAft>
              <a:buNone/>
            </a:pPr>
            <a:r>
              <a:rPr lang="en"/>
              <a:t>·  	Reduce information input error</a:t>
            </a:r>
            <a:endParaRPr b="1"/>
          </a:p>
          <a:p>
            <a:pPr marL="457200" lvl="0" indent="-317500" algn="l" rtl="0">
              <a:lnSpc>
                <a:spcPct val="115000"/>
              </a:lnSpc>
              <a:spcBef>
                <a:spcPts val="0"/>
              </a:spcBef>
              <a:spcAft>
                <a:spcPts val="0"/>
              </a:spcAft>
              <a:buSzPts val="1400"/>
              <a:buChar char="●"/>
            </a:pPr>
            <a:r>
              <a:rPr lang="en" b="1"/>
              <a:t>Business Requirements: </a:t>
            </a:r>
            <a:r>
              <a:rPr lang="en"/>
              <a:t>The functionality that the system should have is listed below:</a:t>
            </a:r>
            <a:endParaRPr/>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Handle records for students</a:t>
            </a:r>
            <a:endParaRPr/>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Self-registration</a:t>
            </a:r>
            <a:endParaRPr/>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View courses offered by the institution</a:t>
            </a:r>
            <a:endParaRPr/>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Handling high traffic from student registration</a:t>
            </a:r>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2"/>
          <p:cNvPicPr preferRelativeResize="0"/>
          <p:nvPr/>
        </p:nvPicPr>
        <p:blipFill>
          <a:blip r:embed="rId3">
            <a:alphaModFix/>
          </a:blip>
          <a:stretch>
            <a:fillRect/>
          </a:stretch>
        </p:blipFill>
        <p:spPr>
          <a:xfrm>
            <a:off x="1136788" y="310600"/>
            <a:ext cx="6870425" cy="4522300"/>
          </a:xfrm>
          <a:prstGeom prst="rect">
            <a:avLst/>
          </a:prstGeom>
          <a:noFill/>
          <a:ln>
            <a:noFill/>
          </a:ln>
        </p:spPr>
      </p:pic>
      <p:sp>
        <p:nvSpPr>
          <p:cNvPr id="256" name="Google Shape;256;p32"/>
          <p:cNvSpPr txBox="1"/>
          <p:nvPr/>
        </p:nvSpPr>
        <p:spPr>
          <a:xfrm>
            <a:off x="1115175" y="472950"/>
            <a:ext cx="3015600" cy="7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5"/>
                </a:solidFill>
                <a:latin typeface="Nunito"/>
                <a:ea typeface="Nunito"/>
                <a:cs typeface="Nunito"/>
                <a:sym typeface="Nunito"/>
              </a:rPr>
              <a:t>Class/UML Diagram</a:t>
            </a:r>
            <a:endParaRPr sz="2400">
              <a:solidFill>
                <a:schemeClr val="accent5"/>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p:nvPr/>
        </p:nvSpPr>
        <p:spPr>
          <a:xfrm>
            <a:off x="374450" y="308375"/>
            <a:ext cx="11610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CRC CARDS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62" name="Google Shape;262;p33"/>
          <p:cNvSpPr txBox="1"/>
          <p:nvPr/>
        </p:nvSpPr>
        <p:spPr>
          <a:xfrm>
            <a:off x="433325" y="753625"/>
            <a:ext cx="8308800" cy="4032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Student Class </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endParaRPr sz="1100"/>
          </a:p>
          <a:p>
            <a:pPr marL="457200" lvl="0" indent="0" algn="l" rtl="0">
              <a:spcBef>
                <a:spcPts val="0"/>
              </a:spcBef>
              <a:spcAft>
                <a:spcPts val="0"/>
              </a:spcAft>
              <a:buNone/>
            </a:pPr>
            <a:endParaRPr sz="1100" b="1"/>
          </a:p>
        </p:txBody>
      </p:sp>
      <p:graphicFrame>
        <p:nvGraphicFramePr>
          <p:cNvPr id="263" name="Google Shape;263;p33"/>
          <p:cNvGraphicFramePr/>
          <p:nvPr/>
        </p:nvGraphicFramePr>
        <p:xfrm>
          <a:off x="482200" y="1123300"/>
          <a:ext cx="3797775" cy="3527766"/>
        </p:xfrm>
        <a:graphic>
          <a:graphicData uri="http://schemas.openxmlformats.org/drawingml/2006/table">
            <a:tbl>
              <a:tblPr>
                <a:noFill/>
                <a:tableStyleId>{F60B282C-C166-4457-AE28-1A2B27D84A12}</a:tableStyleId>
              </a:tblPr>
              <a:tblGrid>
                <a:gridCol w="784500">
                  <a:extLst>
                    <a:ext uri="{9D8B030D-6E8A-4147-A177-3AD203B41FA5}">
                      <a16:colId xmlns:a16="http://schemas.microsoft.com/office/drawing/2014/main" val="20000"/>
                    </a:ext>
                  </a:extLst>
                </a:gridCol>
                <a:gridCol w="852875">
                  <a:extLst>
                    <a:ext uri="{9D8B030D-6E8A-4147-A177-3AD203B41FA5}">
                      <a16:colId xmlns:a16="http://schemas.microsoft.com/office/drawing/2014/main" val="20001"/>
                    </a:ext>
                  </a:extLst>
                </a:gridCol>
                <a:gridCol w="1319575">
                  <a:extLst>
                    <a:ext uri="{9D8B030D-6E8A-4147-A177-3AD203B41FA5}">
                      <a16:colId xmlns:a16="http://schemas.microsoft.com/office/drawing/2014/main" val="20002"/>
                    </a:ext>
                  </a:extLst>
                </a:gridCol>
                <a:gridCol w="840825">
                  <a:extLst>
                    <a:ext uri="{9D8B030D-6E8A-4147-A177-3AD203B41FA5}">
                      <a16:colId xmlns:a16="http://schemas.microsoft.com/office/drawing/2014/main" val="20003"/>
                    </a:ext>
                  </a:extLst>
                </a:gridCol>
              </a:tblGrid>
              <a:tr h="598600">
                <a:tc>
                  <a:txBody>
                    <a:bodyPr/>
                    <a:lstStyle/>
                    <a:p>
                      <a:pPr marL="0" lvl="0" indent="0" algn="l" rtl="0">
                        <a:lnSpc>
                          <a:spcPct val="115000"/>
                        </a:lnSpc>
                        <a:spcBef>
                          <a:spcPts val="0"/>
                        </a:spcBef>
                        <a:spcAft>
                          <a:spcPts val="0"/>
                        </a:spcAft>
                        <a:buNone/>
                      </a:pPr>
                      <a:r>
                        <a:rPr lang="en" sz="1100" b="1"/>
                        <a:t>Class Name:</a:t>
                      </a:r>
                      <a:r>
                        <a:rPr lang="en" sz="1100"/>
                        <a:t> Student</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b="1"/>
                        <a:t>ID:</a:t>
                      </a:r>
                      <a:r>
                        <a:rPr lang="en" sz="1100"/>
                        <a:t> </a:t>
                      </a:r>
                      <a:r>
                        <a:rPr lang="en" sz="1100" b="1"/>
                        <a:t>Error! Reference source not found.</a:t>
                      </a:r>
                      <a:r>
                        <a:rPr lang="en" sz="1100"/>
                        <a:t>1</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Type:</a:t>
                      </a:r>
                      <a:r>
                        <a:rPr lang="en" sz="1100"/>
                        <a:t>  Concrete, System</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81400">
                <a:tc gridSpan="3">
                  <a:txBody>
                    <a:bodyPr/>
                    <a:lstStyle/>
                    <a:p>
                      <a:pPr marL="0" lvl="0" indent="0" algn="l" rtl="0">
                        <a:lnSpc>
                          <a:spcPct val="115000"/>
                        </a:lnSpc>
                        <a:spcBef>
                          <a:spcPts val="0"/>
                        </a:spcBef>
                        <a:spcAft>
                          <a:spcPts val="0"/>
                        </a:spcAft>
                        <a:buNone/>
                      </a:pPr>
                      <a:r>
                        <a:rPr lang="en" sz="1100" b="1"/>
                        <a:t>Description:</a:t>
                      </a:r>
                      <a:r>
                        <a:rPr lang="en" sz="1100"/>
                        <a:t> A student of the university who wants to view grades and register for courses</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Associated Use Cases:</a:t>
                      </a:r>
                      <a:r>
                        <a:rPr lang="en" sz="1100"/>
                        <a:t> 4</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74775">
                <a:tc gridSpan="2">
                  <a:txBody>
                    <a:bodyPr/>
                    <a:lstStyle/>
                    <a:p>
                      <a:pPr marL="0" lvl="0" indent="0" algn="ctr" rtl="0">
                        <a:lnSpc>
                          <a:spcPct val="115000"/>
                        </a:lnSpc>
                        <a:spcBef>
                          <a:spcPts val="0"/>
                        </a:spcBef>
                        <a:spcAft>
                          <a:spcPts val="0"/>
                        </a:spcAft>
                        <a:buNone/>
                      </a:pPr>
                      <a:r>
                        <a:rPr lang="en" sz="1100" b="1" u="sng"/>
                        <a:t>Responsibilities</a:t>
                      </a:r>
                      <a:endParaRPr sz="1100" b="1" u="sng"/>
                    </a:p>
                    <a:p>
                      <a:pPr marL="457200" lvl="0" indent="0" algn="l" rtl="0">
                        <a:lnSpc>
                          <a:spcPct val="115000"/>
                        </a:lnSpc>
                        <a:spcBef>
                          <a:spcPts val="0"/>
                        </a:spcBef>
                        <a:spcAft>
                          <a:spcPts val="0"/>
                        </a:spcAft>
                        <a:buNone/>
                      </a:pPr>
                      <a:r>
                        <a:rPr lang="en" sz="1100"/>
                        <a:t>Log-in to the system, submit forums, view grades, view courses, register for courses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b="1" u="sng"/>
                        <a:t>Collaborators</a:t>
                      </a:r>
                      <a:endParaRPr sz="1100" b="1" u="sng"/>
                    </a:p>
                    <a:p>
                      <a:pPr marL="457200" lvl="0" indent="0" algn="l" rtl="0">
                        <a:lnSpc>
                          <a:spcPct val="115000"/>
                        </a:lnSpc>
                        <a:spcBef>
                          <a:spcPts val="0"/>
                        </a:spcBef>
                        <a:spcAft>
                          <a:spcPts val="0"/>
                        </a:spcAft>
                        <a:buNone/>
                      </a:pPr>
                      <a:r>
                        <a:rPr lang="en" sz="1100"/>
                        <a:t>Student, Staff</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264" name="Google Shape;264;p33"/>
          <p:cNvSpPr txBox="1"/>
          <p:nvPr/>
        </p:nvSpPr>
        <p:spPr>
          <a:xfrm>
            <a:off x="295375" y="308375"/>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p>
        </p:txBody>
      </p:sp>
      <p:graphicFrame>
        <p:nvGraphicFramePr>
          <p:cNvPr id="265" name="Google Shape;265;p33"/>
          <p:cNvGraphicFramePr/>
          <p:nvPr/>
        </p:nvGraphicFramePr>
        <p:xfrm>
          <a:off x="4452775" y="1123300"/>
          <a:ext cx="4406100" cy="3533100"/>
        </p:xfrm>
        <a:graphic>
          <a:graphicData uri="http://schemas.openxmlformats.org/drawingml/2006/table">
            <a:tbl>
              <a:tblPr>
                <a:noFill/>
                <a:tableStyleId>{F60B282C-C166-4457-AE28-1A2B27D84A12}</a:tableStyleId>
              </a:tblPr>
              <a:tblGrid>
                <a:gridCol w="4406100">
                  <a:extLst>
                    <a:ext uri="{9D8B030D-6E8A-4147-A177-3AD203B41FA5}">
                      <a16:colId xmlns:a16="http://schemas.microsoft.com/office/drawing/2014/main" val="20000"/>
                    </a:ext>
                  </a:extLst>
                </a:gridCol>
              </a:tblGrid>
              <a:tr h="1173725">
                <a:tc>
                  <a:txBody>
                    <a:bodyPr/>
                    <a:lstStyle/>
                    <a:p>
                      <a:pPr marL="0" lvl="0" indent="0" algn="l" rtl="0">
                        <a:lnSpc>
                          <a:spcPct val="115000"/>
                        </a:lnSpc>
                        <a:spcBef>
                          <a:spcPts val="0"/>
                        </a:spcBef>
                        <a:spcAft>
                          <a:spcPts val="0"/>
                        </a:spcAft>
                        <a:buNone/>
                      </a:pPr>
                      <a:r>
                        <a:rPr lang="en" sz="1100" b="1"/>
                        <a:t>Attributes:</a:t>
                      </a:r>
                      <a:endParaRPr sz="1100" b="1"/>
                    </a:p>
                    <a:p>
                      <a:pPr marL="0" lvl="0" indent="0" algn="l" rtl="0">
                        <a:lnSpc>
                          <a:spcPct val="115000"/>
                        </a:lnSpc>
                        <a:spcBef>
                          <a:spcPts val="0"/>
                        </a:spcBef>
                        <a:spcAft>
                          <a:spcPts val="0"/>
                        </a:spcAft>
                        <a:buNone/>
                      </a:pPr>
                      <a:r>
                        <a:rPr lang="en" sz="1100"/>
                        <a:t> First Name, Middle Initial, Last Name, Department, Student ID, Date of Birth, GPA</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359375">
                <a:tc>
                  <a:txBody>
                    <a:bodyPr/>
                    <a:lstStyle/>
                    <a:p>
                      <a:pPr marL="0" lvl="0" indent="0" algn="l" rtl="0">
                        <a:lnSpc>
                          <a:spcPct val="115000"/>
                        </a:lnSpc>
                        <a:spcBef>
                          <a:spcPts val="0"/>
                        </a:spcBef>
                        <a:spcAft>
                          <a:spcPts val="0"/>
                        </a:spcAft>
                        <a:buNone/>
                      </a:pPr>
                      <a:r>
                        <a:rPr lang="en" sz="1100" b="1"/>
                        <a:t>Relationships</a:t>
                      </a:r>
                      <a:r>
                        <a:rPr lang="en" sz="1100"/>
                        <a:t>:</a:t>
                      </a:r>
                      <a:endParaRPr sz="1100"/>
                    </a:p>
                    <a:p>
                      <a:pPr marL="0" lvl="0" indent="0" algn="l" rtl="0">
                        <a:lnSpc>
                          <a:spcPct val="115000"/>
                        </a:lnSpc>
                        <a:spcBef>
                          <a:spcPts val="0"/>
                        </a:spcBef>
                        <a:spcAft>
                          <a:spcPts val="0"/>
                        </a:spcAft>
                        <a:buNone/>
                      </a:pPr>
                      <a:r>
                        <a:rPr lang="en" sz="1100"/>
                        <a:t>        	</a:t>
                      </a:r>
                      <a:r>
                        <a:rPr lang="en" sz="1100" b="1"/>
                        <a:t>Generalization (a-kind-of):</a:t>
                      </a:r>
                      <a:r>
                        <a:rPr lang="en" sz="1100"/>
                        <a:t>    student, registration office, and Professor</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Aggregation (has-parts):</a:t>
                      </a:r>
                      <a:r>
                        <a:rPr lang="en" sz="1100"/>
                        <a:t>  Student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Other Associations:</a:t>
                      </a:r>
                      <a:r>
                        <a:rPr lang="en" sz="1100"/>
                        <a:t>    School of Prosperity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66" name="Google Shape;266;p33"/>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p:nvPr/>
        </p:nvSpPr>
        <p:spPr>
          <a:xfrm>
            <a:off x="374450" y="308375"/>
            <a:ext cx="11610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CRC CARDS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2" name="Google Shape;272;p34"/>
          <p:cNvSpPr txBox="1"/>
          <p:nvPr/>
        </p:nvSpPr>
        <p:spPr>
          <a:xfrm>
            <a:off x="433325" y="753625"/>
            <a:ext cx="8308800" cy="4032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Registration Record Class </a:t>
            </a:r>
            <a:endParaRPr sz="1200">
              <a:latin typeface="Calibri"/>
              <a:ea typeface="Calibri"/>
              <a:cs typeface="Calibri"/>
              <a:sym typeface="Calibri"/>
            </a:endParaRPr>
          </a:p>
          <a:p>
            <a:pPr marL="457200" lvl="0" indent="0" algn="l" rtl="0">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100"/>
              <a:t>        	</a:t>
            </a:r>
            <a:endParaRPr sz="1100"/>
          </a:p>
          <a:p>
            <a:pPr marL="457200" lvl="0" indent="0" algn="l" rtl="0">
              <a:spcBef>
                <a:spcPts val="0"/>
              </a:spcBef>
              <a:spcAft>
                <a:spcPts val="0"/>
              </a:spcAft>
              <a:buNone/>
            </a:pPr>
            <a:endParaRPr sz="1100" b="1"/>
          </a:p>
        </p:txBody>
      </p:sp>
      <p:graphicFrame>
        <p:nvGraphicFramePr>
          <p:cNvPr id="273" name="Google Shape;273;p34"/>
          <p:cNvGraphicFramePr/>
          <p:nvPr/>
        </p:nvGraphicFramePr>
        <p:xfrm>
          <a:off x="604725" y="1095050"/>
          <a:ext cx="3967275" cy="3583977"/>
        </p:xfrm>
        <a:graphic>
          <a:graphicData uri="http://schemas.openxmlformats.org/drawingml/2006/table">
            <a:tbl>
              <a:tblPr>
                <a:noFill/>
                <a:tableStyleId>{F60B282C-C166-4457-AE28-1A2B27D84A12}</a:tableStyleId>
              </a:tblPr>
              <a:tblGrid>
                <a:gridCol w="805875">
                  <a:extLst>
                    <a:ext uri="{9D8B030D-6E8A-4147-A177-3AD203B41FA5}">
                      <a16:colId xmlns:a16="http://schemas.microsoft.com/office/drawing/2014/main" val="20000"/>
                    </a:ext>
                  </a:extLst>
                </a:gridCol>
                <a:gridCol w="876125">
                  <a:extLst>
                    <a:ext uri="{9D8B030D-6E8A-4147-A177-3AD203B41FA5}">
                      <a16:colId xmlns:a16="http://schemas.microsoft.com/office/drawing/2014/main" val="20001"/>
                    </a:ext>
                  </a:extLst>
                </a:gridCol>
                <a:gridCol w="1355475">
                  <a:extLst>
                    <a:ext uri="{9D8B030D-6E8A-4147-A177-3AD203B41FA5}">
                      <a16:colId xmlns:a16="http://schemas.microsoft.com/office/drawing/2014/main" val="20002"/>
                    </a:ext>
                  </a:extLst>
                </a:gridCol>
                <a:gridCol w="929800">
                  <a:extLst>
                    <a:ext uri="{9D8B030D-6E8A-4147-A177-3AD203B41FA5}">
                      <a16:colId xmlns:a16="http://schemas.microsoft.com/office/drawing/2014/main" val="20003"/>
                    </a:ext>
                  </a:extLst>
                </a:gridCol>
              </a:tblGrid>
              <a:tr h="858375">
                <a:tc>
                  <a:txBody>
                    <a:bodyPr/>
                    <a:lstStyle/>
                    <a:p>
                      <a:pPr marL="0" lvl="0" indent="0" algn="l" rtl="0">
                        <a:lnSpc>
                          <a:spcPct val="115000"/>
                        </a:lnSpc>
                        <a:spcBef>
                          <a:spcPts val="0"/>
                        </a:spcBef>
                        <a:spcAft>
                          <a:spcPts val="0"/>
                        </a:spcAft>
                        <a:buNone/>
                      </a:pPr>
                      <a:r>
                        <a:rPr lang="en" sz="1100" b="1"/>
                        <a:t>Class Name:</a:t>
                      </a:r>
                      <a:r>
                        <a:rPr lang="en" sz="1100"/>
                        <a:t> Registration Record</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b="1"/>
                        <a:t>ID:</a:t>
                      </a:r>
                      <a:r>
                        <a:rPr lang="en" sz="1100"/>
                        <a:t> </a:t>
                      </a:r>
                      <a:r>
                        <a:rPr lang="en" sz="1100" b="1"/>
                        <a:t>Error! Reference source not found.</a:t>
                      </a:r>
                      <a:r>
                        <a:rPr lang="en" sz="1100"/>
                        <a:t>2</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Type:</a:t>
                      </a:r>
                      <a:r>
                        <a:rPr lang="en" sz="1100"/>
                        <a:t>  Concrete</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85325">
                <a:tc gridSpan="3">
                  <a:txBody>
                    <a:bodyPr/>
                    <a:lstStyle/>
                    <a:p>
                      <a:pPr marL="0" lvl="0" indent="0" algn="l" rtl="0">
                        <a:lnSpc>
                          <a:spcPct val="115000"/>
                        </a:lnSpc>
                        <a:spcBef>
                          <a:spcPts val="0"/>
                        </a:spcBef>
                        <a:spcAft>
                          <a:spcPts val="0"/>
                        </a:spcAft>
                        <a:buNone/>
                      </a:pPr>
                      <a:r>
                        <a:rPr lang="en" sz="1100" b="1"/>
                        <a:t>Description:</a:t>
                      </a:r>
                      <a:r>
                        <a:rPr lang="en" sz="1100"/>
                        <a:t> registration record of students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Associated Use Cases:</a:t>
                      </a:r>
                      <a:r>
                        <a:rPr lang="en" sz="1100"/>
                        <a:t> 3</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723725">
                <a:tc gridSpan="2">
                  <a:txBody>
                    <a:bodyPr/>
                    <a:lstStyle/>
                    <a:p>
                      <a:pPr marL="0" lvl="0" indent="0" algn="ctr" rtl="0">
                        <a:lnSpc>
                          <a:spcPct val="115000"/>
                        </a:lnSpc>
                        <a:spcBef>
                          <a:spcPts val="0"/>
                        </a:spcBef>
                        <a:spcAft>
                          <a:spcPts val="0"/>
                        </a:spcAft>
                        <a:buNone/>
                      </a:pPr>
                      <a:r>
                        <a:rPr lang="en" sz="1100" b="1" u="sng"/>
                        <a:t>Responsibilities</a:t>
                      </a:r>
                      <a:endParaRPr sz="1100" b="1" u="sng"/>
                    </a:p>
                    <a:p>
                      <a:pPr marL="0" lvl="0" indent="0" algn="l" rtl="0">
                        <a:lnSpc>
                          <a:spcPct val="115000"/>
                        </a:lnSpc>
                        <a:spcBef>
                          <a:spcPts val="0"/>
                        </a:spcBef>
                        <a:spcAft>
                          <a:spcPts val="0"/>
                        </a:spcAft>
                        <a:buNone/>
                      </a:pPr>
                      <a:r>
                        <a:rPr lang="en" sz="1100"/>
                        <a:t>A function for students &amp; staff to view courses, student registration record &amp; student grades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b="1" u="sng"/>
                        <a:t>Collaborators</a:t>
                      </a:r>
                      <a:endParaRPr sz="1100" b="1" u="sng"/>
                    </a:p>
                    <a:p>
                      <a:pPr marL="0" lvl="0" indent="0" algn="l" rtl="0">
                        <a:lnSpc>
                          <a:spcPct val="115000"/>
                        </a:lnSpc>
                        <a:spcBef>
                          <a:spcPts val="0"/>
                        </a:spcBef>
                        <a:spcAft>
                          <a:spcPts val="0"/>
                        </a:spcAft>
                        <a:buNone/>
                      </a:pPr>
                      <a:r>
                        <a:rPr lang="en" sz="1100"/>
                        <a:t>Student, Staff</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bl>
          </a:graphicData>
        </a:graphic>
      </p:graphicFrame>
      <p:sp>
        <p:nvSpPr>
          <p:cNvPr id="274" name="Google Shape;274;p34"/>
          <p:cNvSpPr txBox="1"/>
          <p:nvPr/>
        </p:nvSpPr>
        <p:spPr>
          <a:xfrm>
            <a:off x="304775" y="308375"/>
            <a:ext cx="1161000" cy="35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p>
        </p:txBody>
      </p:sp>
      <p:graphicFrame>
        <p:nvGraphicFramePr>
          <p:cNvPr id="275" name="Google Shape;275;p34"/>
          <p:cNvGraphicFramePr/>
          <p:nvPr/>
        </p:nvGraphicFramePr>
        <p:xfrm>
          <a:off x="4637475" y="1095050"/>
          <a:ext cx="4104650" cy="3596550"/>
        </p:xfrm>
        <a:graphic>
          <a:graphicData uri="http://schemas.openxmlformats.org/drawingml/2006/table">
            <a:tbl>
              <a:tblPr>
                <a:noFill/>
                <a:tableStyleId>{F60B282C-C166-4457-AE28-1A2B27D84A12}</a:tableStyleId>
              </a:tblPr>
              <a:tblGrid>
                <a:gridCol w="4104650">
                  <a:extLst>
                    <a:ext uri="{9D8B030D-6E8A-4147-A177-3AD203B41FA5}">
                      <a16:colId xmlns:a16="http://schemas.microsoft.com/office/drawing/2014/main" val="20000"/>
                    </a:ext>
                  </a:extLst>
                </a:gridCol>
              </a:tblGrid>
              <a:tr h="1380700">
                <a:tc>
                  <a:txBody>
                    <a:bodyPr/>
                    <a:lstStyle/>
                    <a:p>
                      <a:pPr marL="0" lvl="0" indent="0" algn="l" rtl="0">
                        <a:lnSpc>
                          <a:spcPct val="115000"/>
                        </a:lnSpc>
                        <a:spcBef>
                          <a:spcPts val="0"/>
                        </a:spcBef>
                        <a:spcAft>
                          <a:spcPts val="0"/>
                        </a:spcAft>
                        <a:buNone/>
                      </a:pPr>
                      <a:r>
                        <a:rPr lang="en" sz="1100" b="1"/>
                        <a:t>Attributes:</a:t>
                      </a:r>
                      <a:endParaRPr sz="1100" b="1"/>
                    </a:p>
                    <a:p>
                      <a:pPr marL="457200" lvl="0" indent="0" algn="l" rtl="0">
                        <a:lnSpc>
                          <a:spcPct val="115000"/>
                        </a:lnSpc>
                        <a:spcBef>
                          <a:spcPts val="0"/>
                        </a:spcBef>
                        <a:spcAft>
                          <a:spcPts val="0"/>
                        </a:spcAft>
                        <a:buNone/>
                      </a:pPr>
                      <a:r>
                        <a:rPr lang="en" sz="1100"/>
                        <a:t>View courses, access student record, view grades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215850">
                <a:tc>
                  <a:txBody>
                    <a:bodyPr/>
                    <a:lstStyle/>
                    <a:p>
                      <a:pPr marL="0" lvl="0" indent="0" algn="l" rtl="0">
                        <a:lnSpc>
                          <a:spcPct val="115000"/>
                        </a:lnSpc>
                        <a:spcBef>
                          <a:spcPts val="0"/>
                        </a:spcBef>
                        <a:spcAft>
                          <a:spcPts val="0"/>
                        </a:spcAft>
                        <a:buNone/>
                      </a:pPr>
                      <a:r>
                        <a:rPr lang="en" sz="1100" b="1"/>
                        <a:t>Relationships</a:t>
                      </a:r>
                      <a:r>
                        <a:rPr lang="en" sz="1100"/>
                        <a:t>:</a:t>
                      </a:r>
                      <a:endParaRPr sz="1100"/>
                    </a:p>
                    <a:p>
                      <a:pPr marL="0" lvl="0" indent="0" algn="l" rtl="0">
                        <a:lnSpc>
                          <a:spcPct val="115000"/>
                        </a:lnSpc>
                        <a:spcBef>
                          <a:spcPts val="0"/>
                        </a:spcBef>
                        <a:spcAft>
                          <a:spcPts val="0"/>
                        </a:spcAft>
                        <a:buNone/>
                      </a:pPr>
                      <a:r>
                        <a:rPr lang="en" sz="1100"/>
                        <a:t>        	</a:t>
                      </a:r>
                      <a:r>
                        <a:rPr lang="en" sz="1100" b="1"/>
                        <a:t>Generalization (a-kind-of):</a:t>
                      </a:r>
                      <a:r>
                        <a:rPr lang="en" sz="1100"/>
                        <a:t> System Function</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Aggregation (has-parts):</a:t>
                      </a:r>
                      <a:r>
                        <a:rPr lang="en" sz="1100"/>
                        <a:t> Student Records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Other Associations:</a:t>
                      </a: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76" name="Google Shape;276;p34"/>
          <p:cNvSpPr txBox="1"/>
          <p:nvPr/>
        </p:nvSpPr>
        <p:spPr>
          <a:xfrm>
            <a:off x="304800" y="304800"/>
            <a:ext cx="1287300" cy="45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t>:</a:t>
            </a:r>
            <a:endParaRPr sz="1100" b="1"/>
          </a:p>
          <a:p>
            <a:pPr marL="0" lvl="0" indent="0" algn="l" rtl="0">
              <a:lnSpc>
                <a:spcPct val="115000"/>
              </a:lnSpc>
              <a:spcBef>
                <a:spcPts val="0"/>
              </a:spcBef>
              <a:spcAft>
                <a:spcPts val="0"/>
              </a:spcAft>
              <a:buNone/>
            </a:pPr>
            <a:r>
              <a:rPr lang="en" sz="1100"/>
              <a:t>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p:nvPr/>
        </p:nvSpPr>
        <p:spPr>
          <a:xfrm>
            <a:off x="374450" y="308375"/>
            <a:ext cx="11610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CRC CARDS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82" name="Google Shape;282;p35"/>
          <p:cNvSpPr txBox="1"/>
          <p:nvPr/>
        </p:nvSpPr>
        <p:spPr>
          <a:xfrm>
            <a:off x="433325" y="753625"/>
            <a:ext cx="8308800" cy="4032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Courses Class </a:t>
            </a:r>
            <a:endParaRPr sz="1200">
              <a:latin typeface="Calibri"/>
              <a:ea typeface="Calibri"/>
              <a:cs typeface="Calibri"/>
              <a:sym typeface="Calibri"/>
            </a:endParaRPr>
          </a:p>
          <a:p>
            <a:pPr marL="457200" lvl="0" indent="0" algn="l" rtl="0">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100"/>
              <a:t>        	</a:t>
            </a:r>
            <a:endParaRPr sz="1100"/>
          </a:p>
          <a:p>
            <a:pPr marL="457200" lvl="0" indent="0" algn="l" rtl="0">
              <a:spcBef>
                <a:spcPts val="0"/>
              </a:spcBef>
              <a:spcAft>
                <a:spcPts val="0"/>
              </a:spcAft>
              <a:buNone/>
            </a:pPr>
            <a:endParaRPr sz="1100" b="1"/>
          </a:p>
        </p:txBody>
      </p:sp>
      <p:sp>
        <p:nvSpPr>
          <p:cNvPr id="283" name="Google Shape;283;p35"/>
          <p:cNvSpPr txBox="1"/>
          <p:nvPr/>
        </p:nvSpPr>
        <p:spPr>
          <a:xfrm>
            <a:off x="304775" y="308375"/>
            <a:ext cx="1161000" cy="35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p>
        </p:txBody>
      </p:sp>
      <p:sp>
        <p:nvSpPr>
          <p:cNvPr id="284" name="Google Shape;284;p35"/>
          <p:cNvSpPr txBox="1"/>
          <p:nvPr/>
        </p:nvSpPr>
        <p:spPr>
          <a:xfrm>
            <a:off x="304800" y="304800"/>
            <a:ext cx="1287300" cy="45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t>:</a:t>
            </a:r>
            <a:endParaRPr sz="1100" b="1"/>
          </a:p>
          <a:p>
            <a:pPr marL="0" lvl="0" indent="0" algn="l" rtl="0">
              <a:lnSpc>
                <a:spcPct val="115000"/>
              </a:lnSpc>
              <a:spcBef>
                <a:spcPts val="0"/>
              </a:spcBef>
              <a:spcAft>
                <a:spcPts val="0"/>
              </a:spcAft>
              <a:buNone/>
            </a:pPr>
            <a:r>
              <a:rPr lang="en" sz="1100"/>
              <a:t> </a:t>
            </a:r>
            <a:endParaRPr sz="1100"/>
          </a:p>
        </p:txBody>
      </p:sp>
      <p:graphicFrame>
        <p:nvGraphicFramePr>
          <p:cNvPr id="285" name="Google Shape;285;p35"/>
          <p:cNvGraphicFramePr/>
          <p:nvPr/>
        </p:nvGraphicFramePr>
        <p:xfrm>
          <a:off x="304800" y="1095050"/>
          <a:ext cx="4197475" cy="3682061"/>
        </p:xfrm>
        <a:graphic>
          <a:graphicData uri="http://schemas.openxmlformats.org/drawingml/2006/table">
            <a:tbl>
              <a:tblPr>
                <a:noFill/>
                <a:tableStyleId>{F60B282C-C166-4457-AE28-1A2B27D84A12}</a:tableStyleId>
              </a:tblPr>
              <a:tblGrid>
                <a:gridCol w="1459625">
                  <a:extLst>
                    <a:ext uri="{9D8B030D-6E8A-4147-A177-3AD203B41FA5}">
                      <a16:colId xmlns:a16="http://schemas.microsoft.com/office/drawing/2014/main" val="20000"/>
                    </a:ext>
                  </a:extLst>
                </a:gridCol>
                <a:gridCol w="668475">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686525">
                  <a:extLst>
                    <a:ext uri="{9D8B030D-6E8A-4147-A177-3AD203B41FA5}">
                      <a16:colId xmlns:a16="http://schemas.microsoft.com/office/drawing/2014/main" val="20003"/>
                    </a:ext>
                  </a:extLst>
                </a:gridCol>
              </a:tblGrid>
              <a:tr h="812350">
                <a:tc>
                  <a:txBody>
                    <a:bodyPr/>
                    <a:lstStyle/>
                    <a:p>
                      <a:pPr marL="0" lvl="0" indent="0" algn="l" rtl="0">
                        <a:lnSpc>
                          <a:spcPct val="115000"/>
                        </a:lnSpc>
                        <a:spcBef>
                          <a:spcPts val="0"/>
                        </a:spcBef>
                        <a:spcAft>
                          <a:spcPts val="0"/>
                        </a:spcAft>
                        <a:buNone/>
                      </a:pPr>
                      <a:r>
                        <a:rPr lang="en" sz="1100" b="1"/>
                        <a:t>Class Name:</a:t>
                      </a:r>
                      <a:r>
                        <a:rPr lang="en" sz="1100"/>
                        <a:t> Courses</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b="1"/>
                        <a:t>ID:</a:t>
                      </a:r>
                      <a:r>
                        <a:rPr lang="en" sz="1100"/>
                        <a:t> </a:t>
                      </a:r>
                      <a:r>
                        <a:rPr lang="en" sz="1100" b="1"/>
                        <a:t>Error! Reference source not found.</a:t>
                      </a:r>
                      <a:r>
                        <a:rPr lang="en" sz="1100"/>
                        <a:t>3</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Type:</a:t>
                      </a:r>
                      <a:r>
                        <a:rPr lang="en" sz="1100"/>
                        <a:t>  Concrete</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12350">
                <a:tc gridSpan="3">
                  <a:txBody>
                    <a:bodyPr/>
                    <a:lstStyle/>
                    <a:p>
                      <a:pPr marL="0" lvl="0" indent="0" algn="l" rtl="0">
                        <a:lnSpc>
                          <a:spcPct val="115000"/>
                        </a:lnSpc>
                        <a:spcBef>
                          <a:spcPts val="0"/>
                        </a:spcBef>
                        <a:spcAft>
                          <a:spcPts val="0"/>
                        </a:spcAft>
                        <a:buNone/>
                      </a:pPr>
                      <a:r>
                        <a:rPr lang="en" sz="1100" b="1"/>
                        <a:t>Description:</a:t>
                      </a:r>
                      <a:r>
                        <a:rPr lang="en" sz="1100"/>
                        <a:t> Courses offered</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Associated Use Cases:</a:t>
                      </a:r>
                      <a:r>
                        <a:rPr lang="en" sz="1100"/>
                        <a:t> 4</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61275">
                <a:tc gridSpan="2">
                  <a:txBody>
                    <a:bodyPr/>
                    <a:lstStyle/>
                    <a:p>
                      <a:pPr marL="0" lvl="0" indent="0" algn="ctr" rtl="0">
                        <a:lnSpc>
                          <a:spcPct val="115000"/>
                        </a:lnSpc>
                        <a:spcBef>
                          <a:spcPts val="0"/>
                        </a:spcBef>
                        <a:spcAft>
                          <a:spcPts val="0"/>
                        </a:spcAft>
                        <a:buNone/>
                      </a:pPr>
                      <a:r>
                        <a:rPr lang="en" sz="1100" b="1" u="sng"/>
                        <a:t>Responsibilities</a:t>
                      </a:r>
                      <a:endParaRPr sz="1100" b="1" u="sng"/>
                    </a:p>
                    <a:p>
                      <a:pPr marL="0" lvl="0" indent="0" algn="l" rtl="0">
                        <a:lnSpc>
                          <a:spcPct val="115000"/>
                        </a:lnSpc>
                        <a:spcBef>
                          <a:spcPts val="0"/>
                        </a:spcBef>
                        <a:spcAft>
                          <a:spcPts val="0"/>
                        </a:spcAft>
                        <a:buNone/>
                      </a:pPr>
                      <a:r>
                        <a:rPr lang="en" sz="1100"/>
                        <a:t>Access student record, list courses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b="1" u="sng"/>
                        <a:t>Collaborators</a:t>
                      </a:r>
                      <a:endParaRPr sz="1100" b="1" u="sng"/>
                    </a:p>
                    <a:p>
                      <a:pPr marL="457200" lvl="0" indent="0" algn="l" rtl="0">
                        <a:lnSpc>
                          <a:spcPct val="115000"/>
                        </a:lnSpc>
                        <a:spcBef>
                          <a:spcPts val="0"/>
                        </a:spcBef>
                        <a:spcAft>
                          <a:spcPts val="0"/>
                        </a:spcAft>
                        <a:buNone/>
                      </a:pPr>
                      <a:r>
                        <a:rPr lang="en" sz="1100"/>
                        <a:t>Student, Staff, Class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570825">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86" name="Google Shape;286;p35"/>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p>
          <a:p>
            <a:pPr marL="0" lvl="0" indent="0" algn="l" rtl="0">
              <a:lnSpc>
                <a:spcPct val="115000"/>
              </a:lnSpc>
              <a:spcBef>
                <a:spcPts val="0"/>
              </a:spcBef>
              <a:spcAft>
                <a:spcPts val="0"/>
              </a:spcAft>
              <a:buNone/>
            </a:pPr>
            <a:r>
              <a:rPr lang="en" sz="1100"/>
              <a:t> </a:t>
            </a:r>
            <a:endParaRPr sz="1100"/>
          </a:p>
        </p:txBody>
      </p:sp>
      <p:graphicFrame>
        <p:nvGraphicFramePr>
          <p:cNvPr id="287" name="Google Shape;287;p35"/>
          <p:cNvGraphicFramePr/>
          <p:nvPr/>
        </p:nvGraphicFramePr>
        <p:xfrm>
          <a:off x="4572000" y="1047950"/>
          <a:ext cx="4170125" cy="3212225"/>
        </p:xfrm>
        <a:graphic>
          <a:graphicData uri="http://schemas.openxmlformats.org/drawingml/2006/table">
            <a:tbl>
              <a:tblPr>
                <a:noFill/>
                <a:tableStyleId>{F60B282C-C166-4457-AE28-1A2B27D84A12}</a:tableStyleId>
              </a:tblPr>
              <a:tblGrid>
                <a:gridCol w="4170125">
                  <a:extLst>
                    <a:ext uri="{9D8B030D-6E8A-4147-A177-3AD203B41FA5}">
                      <a16:colId xmlns:a16="http://schemas.microsoft.com/office/drawing/2014/main" val="20000"/>
                    </a:ext>
                  </a:extLst>
                </a:gridCol>
              </a:tblGrid>
              <a:tr h="1375350">
                <a:tc>
                  <a:txBody>
                    <a:bodyPr/>
                    <a:lstStyle/>
                    <a:p>
                      <a:pPr marL="0" lvl="0" indent="0" algn="l" rtl="0">
                        <a:lnSpc>
                          <a:spcPct val="115000"/>
                        </a:lnSpc>
                        <a:spcBef>
                          <a:spcPts val="0"/>
                        </a:spcBef>
                        <a:spcAft>
                          <a:spcPts val="0"/>
                        </a:spcAft>
                        <a:buNone/>
                      </a:pPr>
                      <a:r>
                        <a:rPr lang="en" sz="1100" b="1"/>
                        <a:t>Attributes:</a:t>
                      </a:r>
                      <a:endParaRPr sz="1100" b="1"/>
                    </a:p>
                    <a:p>
                      <a:pPr marL="0" lvl="0" indent="0" algn="l" rtl="0">
                        <a:lnSpc>
                          <a:spcPct val="115000"/>
                        </a:lnSpc>
                        <a:spcBef>
                          <a:spcPts val="0"/>
                        </a:spcBef>
                        <a:spcAft>
                          <a:spcPts val="0"/>
                        </a:spcAft>
                        <a:buNone/>
                      </a:pPr>
                      <a:r>
                        <a:rPr lang="en" sz="1100" b="1"/>
                        <a:t> </a:t>
                      </a:r>
                      <a:endParaRPr sz="1100" b="1"/>
                    </a:p>
                    <a:p>
                      <a:pPr marL="0" lvl="0" indent="0" algn="l" rtl="0">
                        <a:lnSpc>
                          <a:spcPct val="115000"/>
                        </a:lnSpc>
                        <a:spcBef>
                          <a:spcPts val="0"/>
                        </a:spcBef>
                        <a:spcAft>
                          <a:spcPts val="0"/>
                        </a:spcAft>
                        <a:buNone/>
                      </a:pPr>
                      <a:r>
                        <a:rPr lang="en" sz="1100"/>
                        <a:t>Time, Date, select course, drop course, add course, swap course,</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36875">
                <a:tc>
                  <a:txBody>
                    <a:bodyPr/>
                    <a:lstStyle/>
                    <a:p>
                      <a:pPr marL="0" lvl="0" indent="0" algn="l" rtl="0">
                        <a:lnSpc>
                          <a:spcPct val="115000"/>
                        </a:lnSpc>
                        <a:spcBef>
                          <a:spcPts val="0"/>
                        </a:spcBef>
                        <a:spcAft>
                          <a:spcPts val="0"/>
                        </a:spcAft>
                        <a:buNone/>
                      </a:pPr>
                      <a:r>
                        <a:rPr lang="en" sz="1100" b="1"/>
                        <a:t>Relationships</a:t>
                      </a:r>
                      <a:r>
                        <a:rPr lang="en" sz="1100"/>
                        <a:t>:</a:t>
                      </a:r>
                      <a:endParaRPr sz="1100"/>
                    </a:p>
                    <a:p>
                      <a:pPr marL="0" lvl="0" indent="0" algn="l" rtl="0">
                        <a:lnSpc>
                          <a:spcPct val="115000"/>
                        </a:lnSpc>
                        <a:spcBef>
                          <a:spcPts val="0"/>
                        </a:spcBef>
                        <a:spcAft>
                          <a:spcPts val="0"/>
                        </a:spcAft>
                        <a:buNone/>
                      </a:pPr>
                      <a:r>
                        <a:rPr lang="en" sz="1100"/>
                        <a:t>        	</a:t>
                      </a:r>
                      <a:r>
                        <a:rPr lang="en" sz="1100" b="1"/>
                        <a:t>Generalization (a-kind-of):</a:t>
                      </a:r>
                      <a:r>
                        <a:rPr lang="en" sz="1100"/>
                        <a:t> System Function</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Aggregation (has-parts):</a:t>
                      </a:r>
                      <a:r>
                        <a:rPr lang="en" sz="1100"/>
                        <a:t> Classes, Grades              	</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Other Associations:</a:t>
                      </a:r>
                      <a:r>
                        <a:rPr lang="en" sz="1100"/>
                        <a:t>    Student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88" name="Google Shape;288;p35"/>
          <p:cNvSpPr txBox="1"/>
          <p:nvPr/>
        </p:nvSpPr>
        <p:spPr>
          <a:xfrm>
            <a:off x="304800" y="304800"/>
            <a:ext cx="1032900" cy="35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t> </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p:nvPr/>
        </p:nvSpPr>
        <p:spPr>
          <a:xfrm>
            <a:off x="374450" y="308375"/>
            <a:ext cx="11610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alibri"/>
                <a:ea typeface="Calibri"/>
                <a:cs typeface="Calibri"/>
                <a:sym typeface="Calibri"/>
              </a:rPr>
              <a:t>CRC CARDS</a:t>
            </a:r>
            <a:endParaRPr b="1">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94" name="Google Shape;294;p36"/>
          <p:cNvSpPr txBox="1"/>
          <p:nvPr/>
        </p:nvSpPr>
        <p:spPr>
          <a:xfrm>
            <a:off x="433325" y="753625"/>
            <a:ext cx="8308800" cy="40320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SzPts val="1200"/>
              <a:buFont typeface="Calibri"/>
              <a:buAutoNum type="arabicPeriod"/>
            </a:pPr>
            <a:r>
              <a:rPr lang="en" sz="1200">
                <a:latin typeface="Calibri"/>
                <a:ea typeface="Calibri"/>
                <a:cs typeface="Calibri"/>
                <a:sym typeface="Calibri"/>
              </a:rPr>
              <a:t>Classes </a:t>
            </a:r>
            <a:endParaRPr sz="1200">
              <a:latin typeface="Calibri"/>
              <a:ea typeface="Calibri"/>
              <a:cs typeface="Calibri"/>
              <a:sym typeface="Calibri"/>
            </a:endParaRPr>
          </a:p>
          <a:p>
            <a:pPr marL="457200" lvl="0" indent="0" algn="l" rtl="0">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 sz="1100"/>
              <a:t>        	</a:t>
            </a:r>
            <a:endParaRPr sz="1100"/>
          </a:p>
          <a:p>
            <a:pPr marL="457200" lvl="0" indent="0" algn="l" rtl="0">
              <a:spcBef>
                <a:spcPts val="0"/>
              </a:spcBef>
              <a:spcAft>
                <a:spcPts val="0"/>
              </a:spcAft>
              <a:buNone/>
            </a:pPr>
            <a:endParaRPr sz="1100" b="1"/>
          </a:p>
        </p:txBody>
      </p:sp>
      <p:sp>
        <p:nvSpPr>
          <p:cNvPr id="295" name="Google Shape;295;p36"/>
          <p:cNvSpPr txBox="1"/>
          <p:nvPr/>
        </p:nvSpPr>
        <p:spPr>
          <a:xfrm>
            <a:off x="304775" y="308375"/>
            <a:ext cx="1161000" cy="35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b="1"/>
          </a:p>
        </p:txBody>
      </p:sp>
      <p:sp>
        <p:nvSpPr>
          <p:cNvPr id="296" name="Google Shape;296;p36"/>
          <p:cNvSpPr txBox="1"/>
          <p:nvPr/>
        </p:nvSpPr>
        <p:spPr>
          <a:xfrm>
            <a:off x="304800" y="304800"/>
            <a:ext cx="1287300" cy="45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t>:</a:t>
            </a:r>
            <a:endParaRPr sz="1100" b="1"/>
          </a:p>
          <a:p>
            <a:pPr marL="0" lvl="0" indent="0" algn="l" rtl="0">
              <a:lnSpc>
                <a:spcPct val="115000"/>
              </a:lnSpc>
              <a:spcBef>
                <a:spcPts val="0"/>
              </a:spcBef>
              <a:spcAft>
                <a:spcPts val="0"/>
              </a:spcAft>
              <a:buNone/>
            </a:pPr>
            <a:r>
              <a:rPr lang="en" sz="1100"/>
              <a:t> </a:t>
            </a:r>
            <a:endParaRPr sz="1100"/>
          </a:p>
        </p:txBody>
      </p:sp>
      <p:graphicFrame>
        <p:nvGraphicFramePr>
          <p:cNvPr id="297" name="Google Shape;297;p36"/>
          <p:cNvGraphicFramePr/>
          <p:nvPr/>
        </p:nvGraphicFramePr>
        <p:xfrm>
          <a:off x="604575" y="1179200"/>
          <a:ext cx="3826425" cy="3420061"/>
        </p:xfrm>
        <a:graphic>
          <a:graphicData uri="http://schemas.openxmlformats.org/drawingml/2006/table">
            <a:tbl>
              <a:tblPr>
                <a:noFill/>
                <a:tableStyleId>{F60B282C-C166-4457-AE28-1A2B27D84A12}</a:tableStyleId>
              </a:tblPr>
              <a:tblGrid>
                <a:gridCol w="1317650">
                  <a:extLst>
                    <a:ext uri="{9D8B030D-6E8A-4147-A177-3AD203B41FA5}">
                      <a16:colId xmlns:a16="http://schemas.microsoft.com/office/drawing/2014/main" val="20000"/>
                    </a:ext>
                  </a:extLst>
                </a:gridCol>
                <a:gridCol w="6034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1522475">
                  <a:extLst>
                    <a:ext uri="{9D8B030D-6E8A-4147-A177-3AD203B41FA5}">
                      <a16:colId xmlns:a16="http://schemas.microsoft.com/office/drawing/2014/main" val="20003"/>
                    </a:ext>
                  </a:extLst>
                </a:gridCol>
              </a:tblGrid>
              <a:tr h="730600">
                <a:tc>
                  <a:txBody>
                    <a:bodyPr/>
                    <a:lstStyle/>
                    <a:p>
                      <a:pPr marL="0" lvl="0" indent="0" algn="l" rtl="0">
                        <a:lnSpc>
                          <a:spcPct val="115000"/>
                        </a:lnSpc>
                        <a:spcBef>
                          <a:spcPts val="0"/>
                        </a:spcBef>
                        <a:spcAft>
                          <a:spcPts val="0"/>
                        </a:spcAft>
                        <a:buNone/>
                      </a:pPr>
                      <a:r>
                        <a:rPr lang="en" sz="1100" b="1"/>
                        <a:t>Class Name:</a:t>
                      </a:r>
                      <a:r>
                        <a:rPr lang="en" sz="1100"/>
                        <a:t> Classes</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gridSpan="2">
                  <a:txBody>
                    <a:bodyPr/>
                    <a:lstStyle/>
                    <a:p>
                      <a:pPr marL="0" lvl="0" indent="0" algn="l" rtl="0">
                        <a:lnSpc>
                          <a:spcPct val="115000"/>
                        </a:lnSpc>
                        <a:spcBef>
                          <a:spcPts val="0"/>
                        </a:spcBef>
                        <a:spcAft>
                          <a:spcPts val="0"/>
                        </a:spcAft>
                        <a:buNone/>
                      </a:pPr>
                      <a:r>
                        <a:rPr lang="en" sz="1100" b="1"/>
                        <a:t>ID:</a:t>
                      </a:r>
                      <a:r>
                        <a:rPr lang="en" sz="1100"/>
                        <a:t> </a:t>
                      </a:r>
                      <a:r>
                        <a:rPr lang="en" sz="1100" b="1"/>
                        <a:t>Error! Reference source not found.</a:t>
                      </a:r>
                      <a:r>
                        <a:rPr lang="en" sz="1100"/>
                        <a:t>4</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Type:</a:t>
                      </a:r>
                      <a:r>
                        <a:rPr lang="en" sz="1100"/>
                        <a:t>  Concrete</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30600">
                <a:tc gridSpan="3">
                  <a:txBody>
                    <a:bodyPr/>
                    <a:lstStyle/>
                    <a:p>
                      <a:pPr marL="0" lvl="0" indent="0" algn="l" rtl="0">
                        <a:lnSpc>
                          <a:spcPct val="115000"/>
                        </a:lnSpc>
                        <a:spcBef>
                          <a:spcPts val="0"/>
                        </a:spcBef>
                        <a:spcAft>
                          <a:spcPts val="0"/>
                        </a:spcAft>
                        <a:buNone/>
                      </a:pPr>
                      <a:r>
                        <a:rPr lang="en" sz="1100" b="1"/>
                        <a:t>Description:</a:t>
                      </a:r>
                      <a:r>
                        <a:rPr lang="en" sz="1100"/>
                        <a:t>  Classes offered under each course</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a:txBody>
                    <a:bodyPr/>
                    <a:lstStyle/>
                    <a:p>
                      <a:pPr marL="0" lvl="0" indent="0" algn="l" rtl="0">
                        <a:lnSpc>
                          <a:spcPct val="115000"/>
                        </a:lnSpc>
                        <a:spcBef>
                          <a:spcPts val="0"/>
                        </a:spcBef>
                        <a:spcAft>
                          <a:spcPts val="0"/>
                        </a:spcAft>
                        <a:buNone/>
                      </a:pPr>
                      <a:r>
                        <a:rPr lang="en" sz="1100" b="1"/>
                        <a:t>Associated Use Cases:</a:t>
                      </a:r>
                      <a:r>
                        <a:rPr lang="en" sz="1100"/>
                        <a:t> 3</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224250">
                <a:tc gridSpan="2">
                  <a:txBody>
                    <a:bodyPr/>
                    <a:lstStyle/>
                    <a:p>
                      <a:pPr marL="0" lvl="0" indent="0" algn="ctr" rtl="0">
                        <a:lnSpc>
                          <a:spcPct val="115000"/>
                        </a:lnSpc>
                        <a:spcBef>
                          <a:spcPts val="0"/>
                        </a:spcBef>
                        <a:spcAft>
                          <a:spcPts val="0"/>
                        </a:spcAft>
                        <a:buNone/>
                      </a:pPr>
                      <a:r>
                        <a:rPr lang="en" sz="1100" b="1" u="sng"/>
                        <a:t>Responsibilities</a:t>
                      </a:r>
                      <a:endParaRPr sz="1100" b="1" u="sng"/>
                    </a:p>
                    <a:p>
                      <a:pPr marL="0" lvl="0" indent="0" algn="l" rtl="0">
                        <a:lnSpc>
                          <a:spcPct val="115000"/>
                        </a:lnSpc>
                        <a:spcBef>
                          <a:spcPts val="0"/>
                        </a:spcBef>
                        <a:spcAft>
                          <a:spcPts val="0"/>
                        </a:spcAft>
                        <a:buNone/>
                      </a:pPr>
                      <a:r>
                        <a:rPr lang="en" sz="1100"/>
                        <a:t>Access student record, list classes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 sz="1100" b="1" u="sng"/>
                        <a:t>Collaborators</a:t>
                      </a:r>
                      <a:endParaRPr sz="1100" b="1" u="sng"/>
                    </a:p>
                    <a:p>
                      <a:pPr marL="457200" lvl="0" indent="0" algn="l" rtl="0">
                        <a:lnSpc>
                          <a:spcPct val="115000"/>
                        </a:lnSpc>
                        <a:spcBef>
                          <a:spcPts val="0"/>
                        </a:spcBef>
                        <a:spcAft>
                          <a:spcPts val="0"/>
                        </a:spcAft>
                        <a:buNone/>
                      </a:pPr>
                      <a:r>
                        <a:rPr lang="en" sz="1100"/>
                        <a:t>Student, Staff, Courses</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513375">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tc>
                  <a:txBody>
                    <a:bodyPr/>
                    <a:lstStyle/>
                    <a:p>
                      <a:pPr marL="0" lvl="0" indent="0" algn="l" rtl="0">
                        <a:spcBef>
                          <a:spcPts val="0"/>
                        </a:spcBef>
                        <a:spcAft>
                          <a:spcPts val="0"/>
                        </a:spcAft>
                        <a:buNone/>
                      </a:pPr>
                      <a:endParaRPr/>
                    </a:p>
                  </a:txBody>
                  <a:tcPr marL="91425" marR="91425" marT="91425" marB="91425">
                    <a:lnT w="12650" cap="flat" cmpd="sng">
                      <a:solidFill>
                        <a:srgbClr val="000000"/>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98" name="Google Shape;298;p36"/>
          <p:cNvSpPr txBox="1"/>
          <p:nvPr/>
        </p:nvSpPr>
        <p:spPr>
          <a:xfrm>
            <a:off x="304800" y="304800"/>
            <a:ext cx="1362600" cy="45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t> </a:t>
            </a:r>
            <a:endParaRPr sz="1100"/>
          </a:p>
        </p:txBody>
      </p:sp>
      <p:graphicFrame>
        <p:nvGraphicFramePr>
          <p:cNvPr id="299" name="Google Shape;299;p36"/>
          <p:cNvGraphicFramePr/>
          <p:nvPr/>
        </p:nvGraphicFramePr>
        <p:xfrm>
          <a:off x="4509300" y="1179200"/>
          <a:ext cx="4232825" cy="3000000"/>
        </p:xfrm>
        <a:graphic>
          <a:graphicData uri="http://schemas.openxmlformats.org/drawingml/2006/table">
            <a:tbl>
              <a:tblPr>
                <a:noFill/>
                <a:tableStyleId>{F60B282C-C166-4457-AE28-1A2B27D84A12}</a:tableStyleId>
              </a:tblPr>
              <a:tblGrid>
                <a:gridCol w="4232825">
                  <a:extLst>
                    <a:ext uri="{9D8B030D-6E8A-4147-A177-3AD203B41FA5}">
                      <a16:colId xmlns:a16="http://schemas.microsoft.com/office/drawing/2014/main" val="20000"/>
                    </a:ext>
                  </a:extLst>
                </a:gridCol>
              </a:tblGrid>
              <a:tr h="1159900">
                <a:tc>
                  <a:txBody>
                    <a:bodyPr/>
                    <a:lstStyle/>
                    <a:p>
                      <a:pPr marL="0" lvl="0" indent="0" algn="l" rtl="0">
                        <a:lnSpc>
                          <a:spcPct val="115000"/>
                        </a:lnSpc>
                        <a:spcBef>
                          <a:spcPts val="0"/>
                        </a:spcBef>
                        <a:spcAft>
                          <a:spcPts val="0"/>
                        </a:spcAft>
                        <a:buNone/>
                      </a:pPr>
                      <a:r>
                        <a:rPr lang="en" sz="1100" b="1"/>
                        <a:t>Attributes:</a:t>
                      </a:r>
                      <a:endParaRPr sz="1100" b="1"/>
                    </a:p>
                    <a:p>
                      <a:pPr marL="45720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Course ID, Class Begin Date, Class End Date, Start Time, End time  </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840100">
                <a:tc>
                  <a:txBody>
                    <a:bodyPr/>
                    <a:lstStyle/>
                    <a:p>
                      <a:pPr marL="0" lvl="0" indent="0" algn="l" rtl="0">
                        <a:lnSpc>
                          <a:spcPct val="115000"/>
                        </a:lnSpc>
                        <a:spcBef>
                          <a:spcPts val="0"/>
                        </a:spcBef>
                        <a:spcAft>
                          <a:spcPts val="0"/>
                        </a:spcAft>
                        <a:buNone/>
                      </a:pPr>
                      <a:r>
                        <a:rPr lang="en" sz="1100" b="1"/>
                        <a:t>Relationships</a:t>
                      </a:r>
                      <a:r>
                        <a:rPr lang="en" sz="1100"/>
                        <a:t>:</a:t>
                      </a:r>
                      <a:endParaRPr sz="1100"/>
                    </a:p>
                    <a:p>
                      <a:pPr marL="0" lvl="0" indent="0" algn="l" rtl="0">
                        <a:lnSpc>
                          <a:spcPct val="115000"/>
                        </a:lnSpc>
                        <a:spcBef>
                          <a:spcPts val="0"/>
                        </a:spcBef>
                        <a:spcAft>
                          <a:spcPts val="0"/>
                        </a:spcAft>
                        <a:buNone/>
                      </a:pPr>
                      <a:r>
                        <a:rPr lang="en" sz="1100"/>
                        <a:t>        	</a:t>
                      </a:r>
                      <a:r>
                        <a:rPr lang="en" sz="1100" b="1"/>
                        <a:t>Generalization (a-kind-of):</a:t>
                      </a:r>
                      <a:r>
                        <a:rPr lang="en" sz="1100"/>
                        <a:t>    System Function</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Aggregation (has-parts):</a:t>
                      </a:r>
                      <a:r>
                        <a:rPr lang="en" sz="1100"/>
                        <a:t>    	Grades , FaceToFace, Online</a:t>
                      </a:r>
                      <a:endParaRPr sz="1100"/>
                    </a:p>
                    <a:p>
                      <a:pPr marL="0" lvl="0" indent="0" algn="l" rtl="0">
                        <a:lnSpc>
                          <a:spcPct val="115000"/>
                        </a:lnSpc>
                        <a:spcBef>
                          <a:spcPts val="0"/>
                        </a:spcBef>
                        <a:spcAft>
                          <a:spcPts val="0"/>
                        </a:spcAft>
                        <a:buNone/>
                      </a:pPr>
                      <a:r>
                        <a:rPr lang="en" sz="1100"/>
                        <a:t> </a:t>
                      </a:r>
                      <a:endParaRPr sz="1100"/>
                    </a:p>
                    <a:p>
                      <a:pPr marL="0" lvl="0" indent="0" algn="l" rtl="0">
                        <a:lnSpc>
                          <a:spcPct val="115000"/>
                        </a:lnSpc>
                        <a:spcBef>
                          <a:spcPts val="0"/>
                        </a:spcBef>
                        <a:spcAft>
                          <a:spcPts val="0"/>
                        </a:spcAft>
                        <a:buNone/>
                      </a:pPr>
                      <a:r>
                        <a:rPr lang="en" sz="1100"/>
                        <a:t>        	</a:t>
                      </a:r>
                      <a:r>
                        <a:rPr lang="en" sz="1100" b="1"/>
                        <a:t>Other Associations:</a:t>
                      </a:r>
                      <a:r>
                        <a:rPr lang="en" sz="1100"/>
                        <a:t>            	Student</a:t>
                      </a:r>
                      <a:endParaRPr sz="1100"/>
                    </a:p>
                    <a:p>
                      <a:pPr marL="0" lvl="0" indent="0" algn="l" rtl="0">
                        <a:lnSpc>
                          <a:spcPct val="115000"/>
                        </a:lnSpc>
                        <a:spcBef>
                          <a:spcPts val="0"/>
                        </a:spcBef>
                        <a:spcAft>
                          <a:spcPts val="0"/>
                        </a:spcAft>
                        <a:buNone/>
                      </a:pPr>
                      <a:r>
                        <a:rPr lang="en" sz="1100"/>
                        <a:t> </a:t>
                      </a:r>
                      <a:endParaRPr sz="1100"/>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00" name="Google Shape;300;p3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t> </a:t>
            </a:r>
            <a:endParaRPr sz="1100" b="1"/>
          </a:p>
          <a:p>
            <a:pPr marL="0" lvl="0" indent="0" algn="l" rtl="0">
              <a:lnSpc>
                <a:spcPct val="115000"/>
              </a:lnSpc>
              <a:spcBef>
                <a:spcPts val="0"/>
              </a:spcBef>
              <a:spcAft>
                <a:spcPts val="0"/>
              </a:spcAft>
              <a:buNone/>
            </a:pPr>
            <a:r>
              <a:rPr lang="en" sz="1100"/>
              <a:t> </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7"/>
          <p:cNvPicPr preferRelativeResize="0"/>
          <p:nvPr/>
        </p:nvPicPr>
        <p:blipFill>
          <a:blip r:embed="rId3">
            <a:alphaModFix/>
          </a:blip>
          <a:stretch>
            <a:fillRect/>
          </a:stretch>
        </p:blipFill>
        <p:spPr>
          <a:xfrm>
            <a:off x="1783963" y="362800"/>
            <a:ext cx="5576076" cy="4417900"/>
          </a:xfrm>
          <a:prstGeom prst="rect">
            <a:avLst/>
          </a:prstGeom>
          <a:noFill/>
          <a:ln>
            <a:noFill/>
          </a:ln>
        </p:spPr>
      </p:pic>
      <p:sp>
        <p:nvSpPr>
          <p:cNvPr id="306" name="Google Shape;306;p37"/>
          <p:cNvSpPr txBox="1"/>
          <p:nvPr/>
        </p:nvSpPr>
        <p:spPr>
          <a:xfrm>
            <a:off x="443800" y="362800"/>
            <a:ext cx="28335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Sequence Diagram</a:t>
            </a:r>
            <a:endParaRPr sz="1800" b="1">
              <a:solidFill>
                <a:schemeClr val="dk2"/>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8"/>
          <p:cNvSpPr txBox="1">
            <a:spLocks noGrp="1"/>
          </p:cNvSpPr>
          <p:nvPr>
            <p:ph type="body" idx="1"/>
          </p:nvPr>
        </p:nvSpPr>
        <p:spPr>
          <a:xfrm>
            <a:off x="780750" y="830900"/>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Communication Diagram</a:t>
            </a:r>
            <a:endParaRPr/>
          </a:p>
        </p:txBody>
      </p:sp>
      <p:pic>
        <p:nvPicPr>
          <p:cNvPr id="312" name="Google Shape;312;p38"/>
          <p:cNvPicPr preferRelativeResize="0"/>
          <p:nvPr/>
        </p:nvPicPr>
        <p:blipFill>
          <a:blip r:embed="rId3">
            <a:alphaModFix/>
          </a:blip>
          <a:stretch>
            <a:fillRect/>
          </a:stretch>
        </p:blipFill>
        <p:spPr>
          <a:xfrm>
            <a:off x="250800" y="889359"/>
            <a:ext cx="8642401" cy="3364790"/>
          </a:xfrm>
          <a:prstGeom prst="rect">
            <a:avLst/>
          </a:prstGeom>
          <a:noFill/>
          <a:ln>
            <a:noFill/>
          </a:ln>
        </p:spPr>
      </p:pic>
      <p:sp>
        <p:nvSpPr>
          <p:cNvPr id="313" name="Google Shape;313;p38"/>
          <p:cNvSpPr txBox="1"/>
          <p:nvPr/>
        </p:nvSpPr>
        <p:spPr>
          <a:xfrm>
            <a:off x="421050" y="455175"/>
            <a:ext cx="3288600" cy="4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Communication Diagram</a:t>
            </a:r>
            <a:endParaRPr sz="1800" b="1">
              <a:solidFill>
                <a:schemeClr val="dk2"/>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body" idx="1"/>
          </p:nvPr>
        </p:nvSpPr>
        <p:spPr>
          <a:xfrm>
            <a:off x="592125" y="755450"/>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 State Diagram </a:t>
            </a:r>
            <a:endParaRPr/>
          </a:p>
        </p:txBody>
      </p:sp>
      <p:pic>
        <p:nvPicPr>
          <p:cNvPr id="319" name="Google Shape;319;p39"/>
          <p:cNvPicPr preferRelativeResize="0"/>
          <p:nvPr/>
        </p:nvPicPr>
        <p:blipFill>
          <a:blip r:embed="rId3">
            <a:alphaModFix/>
          </a:blip>
          <a:stretch>
            <a:fillRect/>
          </a:stretch>
        </p:blipFill>
        <p:spPr>
          <a:xfrm>
            <a:off x="243650" y="1111650"/>
            <a:ext cx="8728374" cy="2173575"/>
          </a:xfrm>
          <a:prstGeom prst="rect">
            <a:avLst/>
          </a:prstGeom>
          <a:noFill/>
          <a:ln>
            <a:noFill/>
          </a:ln>
        </p:spPr>
      </p:pic>
      <p:sp>
        <p:nvSpPr>
          <p:cNvPr id="320" name="Google Shape;320;p39"/>
          <p:cNvSpPr txBox="1"/>
          <p:nvPr/>
        </p:nvSpPr>
        <p:spPr>
          <a:xfrm>
            <a:off x="295875" y="409650"/>
            <a:ext cx="2844900" cy="5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Object State Diagram</a:t>
            </a:r>
            <a:endParaRPr sz="1800" b="1">
              <a:solidFill>
                <a:schemeClr val="dk2"/>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2171200" y="255350"/>
            <a:ext cx="4801600" cy="4632801"/>
          </a:xfrm>
          <a:prstGeom prst="rect">
            <a:avLst/>
          </a:prstGeom>
          <a:noFill/>
          <a:ln>
            <a:noFill/>
          </a:ln>
        </p:spPr>
      </p:pic>
      <p:sp>
        <p:nvSpPr>
          <p:cNvPr id="326" name="Google Shape;326;p40"/>
          <p:cNvSpPr txBox="1"/>
          <p:nvPr/>
        </p:nvSpPr>
        <p:spPr>
          <a:xfrm>
            <a:off x="318625" y="477925"/>
            <a:ext cx="22077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Package Diagram</a:t>
            </a:r>
            <a:endParaRPr sz="1800" b="1">
              <a:solidFill>
                <a:schemeClr val="dk2"/>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p:nvPr/>
        </p:nvSpPr>
        <p:spPr>
          <a:xfrm>
            <a:off x="318625" y="534825"/>
            <a:ext cx="22872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HCI, PD, DM Layer</a:t>
            </a:r>
            <a:endParaRPr sz="1800" b="1">
              <a:solidFill>
                <a:schemeClr val="dk2"/>
              </a:solidFill>
              <a:latin typeface="Nunito"/>
              <a:ea typeface="Nunito"/>
              <a:cs typeface="Nunito"/>
              <a:sym typeface="Nunito"/>
            </a:endParaRPr>
          </a:p>
        </p:txBody>
      </p:sp>
      <p:pic>
        <p:nvPicPr>
          <p:cNvPr id="332" name="Google Shape;332;p41"/>
          <p:cNvPicPr preferRelativeResize="0"/>
          <p:nvPr/>
        </p:nvPicPr>
        <p:blipFill>
          <a:blip r:embed="rId3">
            <a:alphaModFix/>
          </a:blip>
          <a:stretch>
            <a:fillRect/>
          </a:stretch>
        </p:blipFill>
        <p:spPr>
          <a:xfrm>
            <a:off x="2947300" y="314925"/>
            <a:ext cx="3450775" cy="4596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440950" y="314825"/>
            <a:ext cx="6023100" cy="104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Systems Requirements </a:t>
            </a:r>
            <a:r>
              <a:rPr lang="en" sz="1400"/>
              <a:t>2 of 2</a:t>
            </a:r>
            <a:endParaRPr sz="1400"/>
          </a:p>
        </p:txBody>
      </p:sp>
      <p:sp>
        <p:nvSpPr>
          <p:cNvPr id="142" name="Google Shape;142;p15"/>
          <p:cNvSpPr txBox="1"/>
          <p:nvPr/>
        </p:nvSpPr>
        <p:spPr>
          <a:xfrm>
            <a:off x="707850" y="1121600"/>
            <a:ext cx="7730400" cy="1142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b="1"/>
              <a:t>Special Issues or Constraints:</a:t>
            </a:r>
            <a:endParaRPr b="1"/>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Cost of operations</a:t>
            </a:r>
            <a:endParaRPr/>
          </a:p>
          <a:p>
            <a:pPr marL="228600" lvl="0" indent="0" algn="l" rtl="0">
              <a:lnSpc>
                <a:spcPct val="115000"/>
              </a:lnSpc>
              <a:spcBef>
                <a:spcPts val="0"/>
              </a:spcBef>
              <a:spcAft>
                <a:spcPts val="0"/>
              </a:spcAft>
              <a:buNone/>
            </a:pPr>
            <a:r>
              <a:rPr lang="en"/>
              <a:t>·</a:t>
            </a:r>
            <a:r>
              <a:rPr lang="en">
                <a:latin typeface="Times New Roman"/>
                <a:ea typeface="Times New Roman"/>
                <a:cs typeface="Times New Roman"/>
                <a:sym typeface="Times New Roman"/>
              </a:rPr>
              <a:t>      </a:t>
            </a:r>
            <a:r>
              <a:rPr lang="en"/>
              <a:t>The old operating system they currently are using will conflict with the new core system       we are creating to deal with the increased volumes. </a:t>
            </a:r>
            <a:endParaRPr/>
          </a:p>
          <a:p>
            <a:pPr marL="0" lvl="0" indent="0" algn="l" rtl="0">
              <a:spcBef>
                <a:spcPts val="0"/>
              </a:spcBef>
              <a:spcAft>
                <a:spcPts val="0"/>
              </a:spcAft>
              <a:buNone/>
            </a:pPr>
            <a:endParaRPr>
              <a:latin typeface="Calibri"/>
              <a:ea typeface="Calibri"/>
              <a:cs typeface="Calibri"/>
              <a:sym typeface="Calibri"/>
            </a:endParaRPr>
          </a:p>
        </p:txBody>
      </p:sp>
      <p:pic>
        <p:nvPicPr>
          <p:cNvPr id="143" name="Google Shape;143;p15"/>
          <p:cNvPicPr preferRelativeResize="0"/>
          <p:nvPr/>
        </p:nvPicPr>
        <p:blipFill>
          <a:blip r:embed="rId3">
            <a:alphaModFix/>
          </a:blip>
          <a:stretch>
            <a:fillRect/>
          </a:stretch>
        </p:blipFill>
        <p:spPr>
          <a:xfrm>
            <a:off x="409813" y="2408972"/>
            <a:ext cx="8324376" cy="16701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2"/>
          <p:cNvSpPr txBox="1"/>
          <p:nvPr/>
        </p:nvSpPr>
        <p:spPr>
          <a:xfrm>
            <a:off x="295875" y="489325"/>
            <a:ext cx="1593000" cy="4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Nunito"/>
                <a:ea typeface="Nunito"/>
                <a:cs typeface="Nunito"/>
                <a:sym typeface="Nunito"/>
              </a:rPr>
              <a:t>Mapping of Problem Domain Objects to RDBMS Using DAM Classes</a:t>
            </a:r>
            <a:endParaRPr sz="1800" b="1">
              <a:solidFill>
                <a:schemeClr val="dk2"/>
              </a:solidFill>
              <a:latin typeface="Nunito"/>
              <a:ea typeface="Nunito"/>
              <a:cs typeface="Nunito"/>
              <a:sym typeface="Nunito"/>
            </a:endParaRPr>
          </a:p>
        </p:txBody>
      </p:sp>
      <p:pic>
        <p:nvPicPr>
          <p:cNvPr id="338" name="Google Shape;338;p42"/>
          <p:cNvPicPr preferRelativeResize="0"/>
          <p:nvPr/>
        </p:nvPicPr>
        <p:blipFill>
          <a:blip r:embed="rId3">
            <a:alphaModFix/>
          </a:blip>
          <a:stretch>
            <a:fillRect/>
          </a:stretch>
        </p:blipFill>
        <p:spPr>
          <a:xfrm>
            <a:off x="2041275" y="413125"/>
            <a:ext cx="5717022" cy="45017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body" idx="1"/>
          </p:nvPr>
        </p:nvSpPr>
        <p:spPr>
          <a:xfrm>
            <a:off x="310250" y="176650"/>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u="sng">
                <a:latin typeface="Nunito"/>
                <a:ea typeface="Nunito"/>
                <a:cs typeface="Nunito"/>
                <a:sym typeface="Nunito"/>
              </a:rPr>
              <a:t>Windows navigation diagram</a:t>
            </a:r>
            <a:endParaRPr sz="1800" b="1" u="sng">
              <a:latin typeface="Nunito"/>
              <a:ea typeface="Nunito"/>
              <a:cs typeface="Nunito"/>
              <a:sym typeface="Nunito"/>
            </a:endParaRPr>
          </a:p>
        </p:txBody>
      </p:sp>
      <p:pic>
        <p:nvPicPr>
          <p:cNvPr id="344" name="Google Shape;344;p43"/>
          <p:cNvPicPr preferRelativeResize="0"/>
          <p:nvPr/>
        </p:nvPicPr>
        <p:blipFill>
          <a:blip r:embed="rId3">
            <a:alphaModFix/>
          </a:blip>
          <a:stretch>
            <a:fillRect/>
          </a:stretch>
        </p:blipFill>
        <p:spPr>
          <a:xfrm>
            <a:off x="1216550" y="781750"/>
            <a:ext cx="7735750" cy="4121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4"/>
          <p:cNvSpPr txBox="1">
            <a:spLocks noGrp="1"/>
          </p:cNvSpPr>
          <p:nvPr>
            <p:ph type="body" idx="1"/>
          </p:nvPr>
        </p:nvSpPr>
        <p:spPr>
          <a:xfrm>
            <a:off x="248375" y="226225"/>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u="sng">
                <a:latin typeface="Nunito"/>
                <a:ea typeface="Nunito"/>
                <a:cs typeface="Nunito"/>
                <a:sym typeface="Nunito"/>
              </a:rPr>
              <a:t>Deployment diagram </a:t>
            </a:r>
            <a:endParaRPr sz="2400" b="1" u="sng">
              <a:latin typeface="Nunito"/>
              <a:ea typeface="Nunito"/>
              <a:cs typeface="Nunito"/>
              <a:sym typeface="Nunito"/>
            </a:endParaRPr>
          </a:p>
        </p:txBody>
      </p:sp>
      <p:pic>
        <p:nvPicPr>
          <p:cNvPr id="350" name="Google Shape;350;p44"/>
          <p:cNvPicPr preferRelativeResize="0"/>
          <p:nvPr/>
        </p:nvPicPr>
        <p:blipFill>
          <a:blip r:embed="rId3">
            <a:alphaModFix/>
          </a:blip>
          <a:stretch>
            <a:fillRect/>
          </a:stretch>
        </p:blipFill>
        <p:spPr>
          <a:xfrm>
            <a:off x="1259025" y="926875"/>
            <a:ext cx="6625941" cy="38587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p:nvPr/>
        </p:nvSpPr>
        <p:spPr>
          <a:xfrm>
            <a:off x="448625" y="323425"/>
            <a:ext cx="72510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latin typeface="Calibri"/>
                <a:ea typeface="Calibri"/>
                <a:cs typeface="Calibri"/>
                <a:sym typeface="Calibri"/>
              </a:rPr>
              <a:t>Test Plan</a:t>
            </a:r>
            <a:endParaRPr sz="3000">
              <a:latin typeface="Calibri"/>
              <a:ea typeface="Calibri"/>
              <a:cs typeface="Calibri"/>
              <a:sym typeface="Calibri"/>
            </a:endParaRPr>
          </a:p>
        </p:txBody>
      </p:sp>
      <p:sp>
        <p:nvSpPr>
          <p:cNvPr id="356" name="Google Shape;356;p45"/>
          <p:cNvSpPr txBox="1"/>
          <p:nvPr/>
        </p:nvSpPr>
        <p:spPr>
          <a:xfrm>
            <a:off x="584250" y="980700"/>
            <a:ext cx="7459500" cy="3255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Testing the functionality of the systems </a:t>
            </a:r>
            <a:endParaRPr sz="1600"/>
          </a:p>
          <a:p>
            <a:pPr marL="457200" lvl="0" indent="-330200" algn="l" rtl="0">
              <a:spcBef>
                <a:spcPts val="0"/>
              </a:spcBef>
              <a:spcAft>
                <a:spcPts val="0"/>
              </a:spcAft>
              <a:buSzPts val="1600"/>
              <a:buChar char="●"/>
            </a:pPr>
            <a:r>
              <a:rPr lang="en" sz="1600"/>
              <a:t>Run the interfaces through testing</a:t>
            </a:r>
            <a:endParaRPr sz="1600"/>
          </a:p>
          <a:p>
            <a:pPr marL="914400" lvl="1" indent="-330200" algn="l" rtl="0">
              <a:spcBef>
                <a:spcPts val="0"/>
              </a:spcBef>
              <a:spcAft>
                <a:spcPts val="0"/>
              </a:spcAft>
              <a:buSzPts val="1600"/>
              <a:buChar char="○"/>
            </a:pPr>
            <a:r>
              <a:rPr lang="en" sz="1600"/>
              <a:t>Allowing to view the user’s point of view</a:t>
            </a:r>
            <a:endParaRPr sz="1600"/>
          </a:p>
          <a:p>
            <a:pPr marL="457200" lvl="0" indent="-330200" algn="l" rtl="0">
              <a:spcBef>
                <a:spcPts val="0"/>
              </a:spcBef>
              <a:spcAft>
                <a:spcPts val="0"/>
              </a:spcAft>
              <a:buSzPts val="1600"/>
              <a:buChar char="●"/>
            </a:pPr>
            <a:r>
              <a:rPr lang="en" sz="1600"/>
              <a:t>Functions of the code</a:t>
            </a:r>
            <a:endParaRPr sz="1600"/>
          </a:p>
          <a:p>
            <a:pPr marL="914400" lvl="1" indent="-330200" algn="l" rtl="0">
              <a:spcBef>
                <a:spcPts val="0"/>
              </a:spcBef>
              <a:spcAft>
                <a:spcPts val="0"/>
              </a:spcAft>
              <a:buSzPts val="1600"/>
              <a:buChar char="○"/>
            </a:pPr>
            <a:r>
              <a:rPr lang="en" sz="1600"/>
              <a:t>Confirm buttons are working correctly</a:t>
            </a:r>
            <a:endParaRPr sz="1600"/>
          </a:p>
          <a:p>
            <a:pPr marL="914400" lvl="1" indent="-330200" algn="l" rtl="0">
              <a:spcBef>
                <a:spcPts val="0"/>
              </a:spcBef>
              <a:spcAft>
                <a:spcPts val="0"/>
              </a:spcAft>
              <a:buSzPts val="1600"/>
              <a:buChar char="○"/>
            </a:pPr>
            <a:r>
              <a:rPr lang="en" sz="1600"/>
              <a:t>Confirm system sends a validation message after entering all the correct data and submits on to the server.</a:t>
            </a:r>
            <a:endParaRPr sz="1600"/>
          </a:p>
          <a:p>
            <a:pPr marL="914400" lvl="1" indent="-330200" algn="l" rtl="0">
              <a:spcBef>
                <a:spcPts val="0"/>
              </a:spcBef>
              <a:spcAft>
                <a:spcPts val="0"/>
              </a:spcAft>
              <a:buSzPts val="1600"/>
              <a:buChar char="○"/>
            </a:pPr>
            <a:r>
              <a:rPr lang="en" sz="1600"/>
              <a:t>Confirms system checking for class availability as well as notifies if class is full.</a:t>
            </a:r>
            <a:endParaRPr sz="1600"/>
          </a:p>
          <a:p>
            <a:pPr marL="914400" lvl="1" indent="-330200" algn="l" rtl="0">
              <a:spcBef>
                <a:spcPts val="0"/>
              </a:spcBef>
              <a:spcAft>
                <a:spcPts val="0"/>
              </a:spcAft>
              <a:buSzPts val="1600"/>
              <a:buChar char="○"/>
            </a:pPr>
            <a:r>
              <a:rPr lang="en" sz="1600"/>
              <a:t>Verify confirmation was sent to the student</a:t>
            </a:r>
            <a:endParaRPr sz="1600"/>
          </a:p>
          <a:p>
            <a:pPr marL="457200" lvl="0" indent="-330200" algn="l" rtl="0">
              <a:spcBef>
                <a:spcPts val="0"/>
              </a:spcBef>
              <a:spcAft>
                <a:spcPts val="0"/>
              </a:spcAft>
              <a:buSzPts val="1600"/>
              <a:buChar char="●"/>
            </a:pPr>
            <a:r>
              <a:rPr lang="en" sz="1600"/>
              <a:t>If any issues arise, users can notify us by sending an email </a:t>
            </a: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 </a:t>
            </a:r>
            <a:endParaRPr/>
          </a:p>
        </p:txBody>
      </p:sp>
      <p:sp>
        <p:nvSpPr>
          <p:cNvPr id="362" name="Google Shape;362;p46"/>
          <p:cNvSpPr txBox="1"/>
          <p:nvPr/>
        </p:nvSpPr>
        <p:spPr>
          <a:xfrm>
            <a:off x="826800" y="175475"/>
            <a:ext cx="3795000" cy="9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u="sng">
                <a:latin typeface="Calibri"/>
                <a:ea typeface="Calibri"/>
                <a:cs typeface="Calibri"/>
                <a:sym typeface="Calibri"/>
              </a:rPr>
              <a:t>Conversion Strategy</a:t>
            </a:r>
            <a:endParaRPr>
              <a:latin typeface="Calibri"/>
              <a:ea typeface="Calibri"/>
              <a:cs typeface="Calibri"/>
              <a:sym typeface="Calibri"/>
            </a:endParaRPr>
          </a:p>
        </p:txBody>
      </p:sp>
      <p:sp>
        <p:nvSpPr>
          <p:cNvPr id="363" name="Google Shape;363;p46"/>
          <p:cNvSpPr txBox="1"/>
          <p:nvPr/>
        </p:nvSpPr>
        <p:spPr>
          <a:xfrm>
            <a:off x="200925" y="1024675"/>
            <a:ext cx="8739900" cy="3224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The first conversion strategy we will implement is Parallel Conversion. We are using the parallel conversion strategy first to determine the results of the new system and the old system and if the new system’s results are similar to the old system then we can make the old system obsolete and implement the new system fully.</a:t>
            </a:r>
            <a:endParaRPr sz="1800"/>
          </a:p>
          <a:p>
            <a:pPr marL="45720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a:t>The implementation of the new system will use the Direct Changeover strategy which means that on a specified date and time the end-users will stop using the old system and the new system will be integrated. This strategy will only be used once the results are approved of and when end-users are not using the system timewise.</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7"/>
          <p:cNvSpPr txBox="1">
            <a:spLocks noGrp="1"/>
          </p:cNvSpPr>
          <p:nvPr>
            <p:ph type="body" idx="1"/>
          </p:nvPr>
        </p:nvSpPr>
        <p:spPr>
          <a:xfrm>
            <a:off x="396300" y="260350"/>
            <a:ext cx="7415100" cy="60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u="sng">
                <a:latin typeface="Nunito"/>
                <a:ea typeface="Nunito"/>
                <a:cs typeface="Nunito"/>
                <a:sym typeface="Nunito"/>
              </a:rPr>
              <a:t>Post implementation activities </a:t>
            </a:r>
            <a:endParaRPr sz="1800" b="1" u="sng">
              <a:latin typeface="Nunito"/>
              <a:ea typeface="Nunito"/>
              <a:cs typeface="Nunito"/>
              <a:sym typeface="Nunito"/>
            </a:endParaRPr>
          </a:p>
        </p:txBody>
      </p:sp>
      <p:sp>
        <p:nvSpPr>
          <p:cNvPr id="369" name="Google Shape;369;p47"/>
          <p:cNvSpPr txBox="1"/>
          <p:nvPr/>
        </p:nvSpPr>
        <p:spPr>
          <a:xfrm>
            <a:off x="515100" y="1081675"/>
            <a:ext cx="7954500" cy="369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Three tiered support system starting with school help desk technicians for troubleshooting at base level, advanced technicians for tier 2 support and any engineering-level requests can be submitted for review to our development team.</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Devs/engineers will present product to the school’s onsite IT team and give  tutorials on using the UI, managing the server, and accessing/editing the SRS database.</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Patching can be performed monthly with coordination from IT team, or independently on a set day of the month during non-working hours.</a:t>
            </a:r>
            <a:endParaRPr sz="1800">
              <a:latin typeface="Calibri"/>
              <a:ea typeface="Calibri"/>
              <a:cs typeface="Calibri"/>
              <a:sym typeface="Calibri"/>
            </a:endParaRPr>
          </a:p>
          <a:p>
            <a:pPr marL="45720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 sz="1800">
                <a:latin typeface="Calibri"/>
                <a:ea typeface="Calibri"/>
                <a:cs typeface="Calibri"/>
                <a:sym typeface="Calibri"/>
              </a:rPr>
              <a:t>Tutorials can be implemented to UI upon request</a:t>
            </a:r>
            <a:endParaRPr sz="18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8"/>
          <p:cNvPicPr preferRelativeResize="0"/>
          <p:nvPr/>
        </p:nvPicPr>
        <p:blipFill>
          <a:blip r:embed="rId3">
            <a:alphaModFix/>
          </a:blip>
          <a:stretch>
            <a:fillRect/>
          </a:stretch>
        </p:blipFill>
        <p:spPr>
          <a:xfrm>
            <a:off x="1017450" y="477925"/>
            <a:ext cx="7109101" cy="4328473"/>
          </a:xfrm>
          <a:prstGeom prst="rect">
            <a:avLst/>
          </a:prstGeom>
          <a:noFill/>
          <a:ln>
            <a:noFill/>
          </a:ln>
        </p:spPr>
      </p:pic>
      <p:sp>
        <p:nvSpPr>
          <p:cNvPr id="375" name="Google Shape;375;p48"/>
          <p:cNvSpPr txBox="1"/>
          <p:nvPr/>
        </p:nvSpPr>
        <p:spPr>
          <a:xfrm>
            <a:off x="5314200" y="4335550"/>
            <a:ext cx="32658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Nunito"/>
                <a:ea typeface="Nunito"/>
                <a:cs typeface="Nunito"/>
                <a:sym typeface="Nunito"/>
              </a:rPr>
              <a:t>Sample User Interface</a:t>
            </a:r>
            <a:endParaRPr sz="18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49"/>
          <p:cNvPicPr preferRelativeResize="0"/>
          <p:nvPr/>
        </p:nvPicPr>
        <p:blipFill>
          <a:blip r:embed="rId3">
            <a:alphaModFix/>
          </a:blip>
          <a:stretch>
            <a:fillRect/>
          </a:stretch>
        </p:blipFill>
        <p:spPr>
          <a:xfrm>
            <a:off x="1609750" y="526188"/>
            <a:ext cx="5924502" cy="40911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0"/>
          <p:cNvPicPr preferRelativeResize="0"/>
          <p:nvPr/>
        </p:nvPicPr>
        <p:blipFill>
          <a:blip r:embed="rId3">
            <a:alphaModFix/>
          </a:blip>
          <a:stretch>
            <a:fillRect/>
          </a:stretch>
        </p:blipFill>
        <p:spPr>
          <a:xfrm>
            <a:off x="1608275" y="506463"/>
            <a:ext cx="5927448" cy="4130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1"/>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2"/>
                </a:solidFill>
                <a:latin typeface="Comfortaa"/>
                <a:ea typeface="Comfortaa"/>
                <a:cs typeface="Comfortaa"/>
                <a:sym typeface="Comfortaa"/>
              </a:rPr>
              <a:t>Questions ?</a:t>
            </a:r>
            <a:endParaRPr sz="3600" b="1">
              <a:solidFill>
                <a:schemeClr val="dk2"/>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501050" y="320250"/>
            <a:ext cx="5786700" cy="10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Systems Definitions</a:t>
            </a:r>
            <a:endParaRPr/>
          </a:p>
        </p:txBody>
      </p:sp>
      <p:sp>
        <p:nvSpPr>
          <p:cNvPr id="149" name="Google Shape;149;p16"/>
          <p:cNvSpPr txBox="1"/>
          <p:nvPr/>
        </p:nvSpPr>
        <p:spPr>
          <a:xfrm>
            <a:off x="1000500" y="1131950"/>
            <a:ext cx="7470000" cy="30435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t>Non-Functional Requirements</a:t>
            </a:r>
            <a:endParaRPr/>
          </a:p>
          <a:p>
            <a:pPr marL="457200" lvl="0" indent="0" algn="l" rtl="0">
              <a:lnSpc>
                <a:spcPct val="115000"/>
              </a:lnSpc>
              <a:spcBef>
                <a:spcPts val="1000"/>
              </a:spcBef>
              <a:spcAft>
                <a:spcPts val="0"/>
              </a:spcAft>
              <a:buNone/>
            </a:pPr>
            <a:r>
              <a:rPr lang="en"/>
              <a:t>1.</a:t>
            </a:r>
            <a:r>
              <a:rPr lang="en">
                <a:latin typeface="Times New Roman"/>
                <a:ea typeface="Times New Roman"/>
                <a:cs typeface="Times New Roman"/>
                <a:sym typeface="Times New Roman"/>
              </a:rPr>
              <a:t> 	</a:t>
            </a:r>
            <a:r>
              <a:rPr lang="en"/>
              <a:t>Using windows/Mac OS</a:t>
            </a:r>
            <a:endParaRPr/>
          </a:p>
          <a:p>
            <a:pPr marL="457200" lvl="0" indent="0" algn="l" rtl="0">
              <a:lnSpc>
                <a:spcPct val="115000"/>
              </a:lnSpc>
              <a:spcBef>
                <a:spcPts val="0"/>
              </a:spcBef>
              <a:spcAft>
                <a:spcPts val="0"/>
              </a:spcAft>
              <a:buNone/>
            </a:pPr>
            <a:r>
              <a:rPr lang="en"/>
              <a:t>2.</a:t>
            </a:r>
            <a:r>
              <a:rPr lang="en">
                <a:latin typeface="Times New Roman"/>
                <a:ea typeface="Times New Roman"/>
                <a:cs typeface="Times New Roman"/>
                <a:sym typeface="Times New Roman"/>
              </a:rPr>
              <a:t> 	</a:t>
            </a:r>
            <a:r>
              <a:rPr lang="en"/>
              <a:t>Handle high volume traffic</a:t>
            </a:r>
            <a:endParaRPr/>
          </a:p>
          <a:p>
            <a:pPr marL="457200" lvl="0" indent="0" algn="l" rtl="0">
              <a:lnSpc>
                <a:spcPct val="115000"/>
              </a:lnSpc>
              <a:spcBef>
                <a:spcPts val="0"/>
              </a:spcBef>
              <a:spcAft>
                <a:spcPts val="0"/>
              </a:spcAft>
              <a:buNone/>
            </a:pPr>
            <a:r>
              <a:rPr lang="en"/>
              <a:t>3.</a:t>
            </a:r>
            <a:r>
              <a:rPr lang="en">
                <a:latin typeface="Times New Roman"/>
                <a:ea typeface="Times New Roman"/>
                <a:cs typeface="Times New Roman"/>
                <a:sym typeface="Times New Roman"/>
              </a:rPr>
              <a:t> 	</a:t>
            </a:r>
            <a:r>
              <a:rPr lang="en"/>
              <a:t>Removes multiple processes for registration filling. Registering directly to online</a:t>
            </a:r>
            <a:endParaRPr/>
          </a:p>
          <a:p>
            <a:pPr marL="457200" lvl="0" indent="-317500" algn="l" rtl="0">
              <a:lnSpc>
                <a:spcPct val="115000"/>
              </a:lnSpc>
              <a:spcBef>
                <a:spcPts val="1000"/>
              </a:spcBef>
              <a:spcAft>
                <a:spcPts val="0"/>
              </a:spcAft>
              <a:buSzPts val="1400"/>
              <a:buChar char="●"/>
            </a:pPr>
            <a:r>
              <a:rPr lang="en"/>
              <a:t> Functional Requirements (with details)</a:t>
            </a:r>
            <a:endParaRPr/>
          </a:p>
          <a:p>
            <a:pPr marL="457200" lvl="0" indent="0" algn="l" rtl="0">
              <a:lnSpc>
                <a:spcPct val="115000"/>
              </a:lnSpc>
              <a:spcBef>
                <a:spcPts val="1000"/>
              </a:spcBef>
              <a:spcAft>
                <a:spcPts val="0"/>
              </a:spcAft>
              <a:buNone/>
            </a:pPr>
            <a:r>
              <a:rPr lang="en"/>
              <a:t>1.</a:t>
            </a:r>
            <a:r>
              <a:rPr lang="en">
                <a:latin typeface="Times New Roman"/>
                <a:ea typeface="Times New Roman"/>
                <a:cs typeface="Times New Roman"/>
                <a:sym typeface="Times New Roman"/>
              </a:rPr>
              <a:t> 	</a:t>
            </a:r>
            <a:r>
              <a:rPr lang="en"/>
              <a:t> Eliminates paper format</a:t>
            </a:r>
            <a:endParaRPr/>
          </a:p>
          <a:p>
            <a:pPr marL="457200" lvl="0" indent="0" algn="l" rtl="0">
              <a:lnSpc>
                <a:spcPct val="115000"/>
              </a:lnSpc>
              <a:spcBef>
                <a:spcPts val="0"/>
              </a:spcBef>
              <a:spcAft>
                <a:spcPts val="0"/>
              </a:spcAft>
              <a:buNone/>
            </a:pPr>
            <a:r>
              <a:rPr lang="en"/>
              <a:t>2.</a:t>
            </a:r>
            <a:r>
              <a:rPr lang="en">
                <a:latin typeface="Times New Roman"/>
                <a:ea typeface="Times New Roman"/>
                <a:cs typeface="Times New Roman"/>
                <a:sym typeface="Times New Roman"/>
              </a:rPr>
              <a:t> 	</a:t>
            </a:r>
            <a:r>
              <a:rPr lang="en"/>
              <a:t>Students may submit their forums online directly to the staff</a:t>
            </a:r>
            <a:endParaRPr/>
          </a:p>
          <a:p>
            <a:pPr marL="914400" lvl="0" indent="0" algn="l" rtl="0">
              <a:lnSpc>
                <a:spcPct val="115000"/>
              </a:lnSpc>
              <a:spcBef>
                <a:spcPts val="0"/>
              </a:spcBef>
              <a:spcAft>
                <a:spcPts val="0"/>
              </a:spcAft>
              <a:buNone/>
            </a:pPr>
            <a:r>
              <a:rPr lang="en"/>
              <a:t>- Faster for connection and lessen the workload</a:t>
            </a:r>
            <a:endParaRPr/>
          </a:p>
          <a:p>
            <a:pPr marL="457200" lvl="0" indent="0" algn="l" rtl="0">
              <a:lnSpc>
                <a:spcPct val="115000"/>
              </a:lnSpc>
              <a:spcBef>
                <a:spcPts val="0"/>
              </a:spcBef>
              <a:spcAft>
                <a:spcPts val="0"/>
              </a:spcAft>
              <a:buNone/>
            </a:pPr>
            <a:r>
              <a:rPr lang="en"/>
              <a:t>3.</a:t>
            </a:r>
            <a:r>
              <a:rPr lang="en">
                <a:latin typeface="Times New Roman"/>
                <a:ea typeface="Times New Roman"/>
                <a:cs typeface="Times New Roman"/>
                <a:sym typeface="Times New Roman"/>
              </a:rPr>
              <a:t> 	</a:t>
            </a:r>
            <a:r>
              <a:rPr lang="en"/>
              <a:t>Students may view courses offered either offered online and face to face</a:t>
            </a:r>
            <a:endParaRPr/>
          </a:p>
          <a:p>
            <a:pPr marL="457200" lvl="0" indent="0" algn="l" rtl="0">
              <a:lnSpc>
                <a:spcPct val="115000"/>
              </a:lnSpc>
              <a:spcBef>
                <a:spcPts val="0"/>
              </a:spcBef>
              <a:spcAft>
                <a:spcPts val="0"/>
              </a:spcAft>
              <a:buNone/>
            </a:pPr>
            <a:r>
              <a:rPr lang="en"/>
              <a:t>4.</a:t>
            </a:r>
            <a:r>
              <a:rPr lang="en">
                <a:latin typeface="Times New Roman"/>
                <a:ea typeface="Times New Roman"/>
                <a:cs typeface="Times New Roman"/>
                <a:sym typeface="Times New Roman"/>
              </a:rPr>
              <a:t> 	</a:t>
            </a:r>
            <a:r>
              <a:rPr lang="en"/>
              <a:t>Students may view grades for classes they’ve completed</a:t>
            </a:r>
            <a:endParaRPr/>
          </a:p>
          <a:p>
            <a:pPr marL="457200" lvl="0" indent="0" algn="l" rtl="0">
              <a:lnSpc>
                <a:spcPct val="115000"/>
              </a:lnSpc>
              <a:spcBef>
                <a:spcPts val="0"/>
              </a:spcBef>
              <a:spcAft>
                <a:spcPts val="0"/>
              </a:spcAft>
              <a:buNone/>
            </a:pPr>
            <a:r>
              <a:rPr lang="en"/>
              <a:t>5.</a:t>
            </a:r>
            <a:r>
              <a:rPr lang="en">
                <a:latin typeface="Times New Roman"/>
                <a:ea typeface="Times New Roman"/>
                <a:cs typeface="Times New Roman"/>
                <a:sym typeface="Times New Roman"/>
              </a:rPr>
              <a:t> 	</a:t>
            </a:r>
            <a:r>
              <a:rPr lang="en"/>
              <a:t>Students may self-register directly for classes</a:t>
            </a:r>
            <a:endParaRPr/>
          </a:p>
          <a:p>
            <a:pPr marL="457200" lvl="0" indent="0" algn="l" rtl="0">
              <a:lnSpc>
                <a:spcPct val="115000"/>
              </a:lnSpc>
              <a:spcBef>
                <a:spcPts val="0"/>
              </a:spcBef>
              <a:spcAft>
                <a:spcPts val="0"/>
              </a:spcAft>
              <a:buNone/>
            </a:pPr>
            <a:r>
              <a:rPr lang="en"/>
              <a:t>6.</a:t>
            </a:r>
            <a:r>
              <a:rPr lang="en">
                <a:latin typeface="Times New Roman"/>
                <a:ea typeface="Times New Roman"/>
                <a:cs typeface="Times New Roman"/>
                <a:sym typeface="Times New Roman"/>
              </a:rPr>
              <a:t> 	</a:t>
            </a:r>
            <a:r>
              <a:rPr lang="en"/>
              <a:t> Allows staff to look at students record system</a:t>
            </a:r>
            <a:endParaRPr/>
          </a:p>
          <a:p>
            <a:pPr marL="0" lvl="0" indent="0" algn="l" rtl="0">
              <a:spcBef>
                <a:spcPts val="1000"/>
              </a:spcBef>
              <a:spcAft>
                <a:spcPts val="0"/>
              </a:spcAft>
              <a:buNone/>
            </a:pP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240950" y="-82200"/>
            <a:ext cx="5686200" cy="14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Feasibility analysis </a:t>
            </a:r>
            <a:r>
              <a:rPr lang="en" sz="1400"/>
              <a:t>1 of 4</a:t>
            </a:r>
            <a:endParaRPr sz="1400"/>
          </a:p>
        </p:txBody>
      </p:sp>
      <p:sp>
        <p:nvSpPr>
          <p:cNvPr id="155" name="Google Shape;155;p17"/>
          <p:cNvSpPr txBox="1"/>
          <p:nvPr/>
        </p:nvSpPr>
        <p:spPr>
          <a:xfrm>
            <a:off x="842575" y="974550"/>
            <a:ext cx="7658700" cy="319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u="sng"/>
              <a:t>Technical Feasibility</a:t>
            </a:r>
            <a:r>
              <a:rPr lang="en" sz="1600"/>
              <a:t>: Can we build it?</a:t>
            </a:r>
            <a:endParaRPr sz="1600"/>
          </a:p>
          <a:p>
            <a:pPr marL="457200" lvl="0" indent="-330200" algn="l" rtl="0">
              <a:lnSpc>
                <a:spcPct val="115000"/>
              </a:lnSpc>
              <a:spcBef>
                <a:spcPts val="0"/>
              </a:spcBef>
              <a:spcAft>
                <a:spcPts val="0"/>
              </a:spcAft>
              <a:buSzPts val="1600"/>
              <a:buChar char="●"/>
            </a:pPr>
            <a:r>
              <a:rPr lang="en" sz="1600" b="1"/>
              <a:t>Familiarity with Functional area: Less familiarity generates more risk</a:t>
            </a:r>
            <a:endParaRPr sz="1600" b="1"/>
          </a:p>
          <a:p>
            <a:pPr marL="457200" lvl="0" indent="0" algn="l" rtl="0">
              <a:lnSpc>
                <a:spcPct val="115000"/>
              </a:lnSpc>
              <a:spcBef>
                <a:spcPts val="0"/>
              </a:spcBef>
              <a:spcAft>
                <a:spcPts val="0"/>
              </a:spcAft>
              <a:buNone/>
            </a:pPr>
            <a:r>
              <a:rPr lang="en" sz="1600"/>
              <a:t>·</a:t>
            </a:r>
            <a:r>
              <a:rPr lang="en" sz="1600">
                <a:latin typeface="Times New Roman"/>
                <a:ea typeface="Times New Roman"/>
                <a:cs typeface="Times New Roman"/>
                <a:sym typeface="Times New Roman"/>
              </a:rPr>
              <a:t>       </a:t>
            </a:r>
            <a:r>
              <a:rPr lang="en" sz="1600"/>
              <a:t>The staff will be familiar using a system that maintains the students’ record, grades, and courses.</a:t>
            </a:r>
            <a:endParaRPr sz="1600"/>
          </a:p>
          <a:p>
            <a:pPr marL="457200" lvl="0" indent="0" algn="l" rtl="0">
              <a:lnSpc>
                <a:spcPct val="115000"/>
              </a:lnSpc>
              <a:spcBef>
                <a:spcPts val="0"/>
              </a:spcBef>
              <a:spcAft>
                <a:spcPts val="0"/>
              </a:spcAft>
              <a:buNone/>
            </a:pPr>
            <a:r>
              <a:rPr lang="en" sz="1600"/>
              <a:t>·</a:t>
            </a:r>
            <a:r>
              <a:rPr lang="en" sz="1600">
                <a:latin typeface="Times New Roman"/>
                <a:ea typeface="Times New Roman"/>
                <a:cs typeface="Times New Roman"/>
                <a:sym typeface="Times New Roman"/>
              </a:rPr>
              <a:t>       </a:t>
            </a:r>
            <a:r>
              <a:rPr lang="en" sz="1600"/>
              <a:t>The students will be familiar with the process of registering for a course(s).</a:t>
            </a:r>
            <a:endParaRPr sz="1600"/>
          </a:p>
          <a:p>
            <a:pPr marL="914400" lvl="0" indent="0" algn="l" rtl="0">
              <a:lnSpc>
                <a:spcPct val="115000"/>
              </a:lnSpc>
              <a:spcBef>
                <a:spcPts val="0"/>
              </a:spcBef>
              <a:spcAft>
                <a:spcPts val="0"/>
              </a:spcAft>
              <a:buNone/>
            </a:pPr>
            <a:r>
              <a:rPr lang="en" sz="1600">
                <a:latin typeface="Courier New"/>
                <a:ea typeface="Courier New"/>
                <a:cs typeface="Courier New"/>
                <a:sym typeface="Courier New"/>
              </a:rPr>
              <a:t>o</a:t>
            </a:r>
            <a:r>
              <a:rPr lang="en" sz="1600">
                <a:latin typeface="Times New Roman"/>
                <a:ea typeface="Times New Roman"/>
                <a:cs typeface="Times New Roman"/>
                <a:sym typeface="Times New Roman"/>
              </a:rPr>
              <a:t>   </a:t>
            </a:r>
            <a:r>
              <a:rPr lang="en" sz="1600"/>
              <a:t>Only difference is that the students will be given access to additional features than before.</a:t>
            </a:r>
            <a:endParaRPr sz="1600"/>
          </a:p>
          <a:p>
            <a:pPr marL="457200" lvl="0" indent="0" algn="l" rtl="0">
              <a:lnSpc>
                <a:spcPct val="115000"/>
              </a:lnSpc>
              <a:spcBef>
                <a:spcPts val="0"/>
              </a:spcBef>
              <a:spcAft>
                <a:spcPts val="0"/>
              </a:spcAft>
              <a:buNone/>
            </a:pPr>
            <a:r>
              <a:rPr lang="en" sz="1600"/>
              <a:t>·</a:t>
            </a:r>
            <a:r>
              <a:rPr lang="en" sz="1600">
                <a:latin typeface="Times New Roman"/>
                <a:ea typeface="Times New Roman"/>
                <a:cs typeface="Times New Roman"/>
                <a:sym typeface="Times New Roman"/>
              </a:rPr>
              <a:t>       </a:t>
            </a:r>
            <a:r>
              <a:rPr lang="en" sz="1600"/>
              <a:t>Analysts should be familiar with the concept of a Student Record System or understand the business process of registering students into courses.</a:t>
            </a:r>
            <a:endParaRPr sz="1600"/>
          </a:p>
          <a:p>
            <a:pPr marL="914400" lvl="0" indent="0" algn="l" rtl="0">
              <a:lnSpc>
                <a:spcPct val="115000"/>
              </a:lnSpc>
              <a:spcBef>
                <a:spcPts val="0"/>
              </a:spcBef>
              <a:spcAft>
                <a:spcPts val="0"/>
              </a:spcAft>
              <a:buNone/>
            </a:pPr>
            <a:r>
              <a:rPr lang="en" sz="1600">
                <a:latin typeface="Courier New"/>
                <a:ea typeface="Courier New"/>
                <a:cs typeface="Courier New"/>
                <a:sym typeface="Courier New"/>
              </a:rPr>
              <a:t>o</a:t>
            </a:r>
            <a:r>
              <a:rPr lang="en" sz="1600">
                <a:latin typeface="Times New Roman"/>
                <a:ea typeface="Times New Roman"/>
                <a:cs typeface="Times New Roman"/>
                <a:sym typeface="Times New Roman"/>
              </a:rPr>
              <a:t>   </a:t>
            </a:r>
            <a:r>
              <a:rPr lang="en" sz="1600"/>
              <a:t>The manner of executing the system will be the difference of prior systems.</a:t>
            </a:r>
            <a:endParaRPr sz="1600"/>
          </a:p>
          <a:p>
            <a:pPr marL="914400" lvl="0" indent="0" algn="l" rtl="0">
              <a:lnSpc>
                <a:spcPct val="115000"/>
              </a:lnSpc>
              <a:spcBef>
                <a:spcPts val="0"/>
              </a:spcBef>
              <a:spcAft>
                <a:spcPts val="0"/>
              </a:spcAft>
              <a:buNone/>
            </a:pPr>
            <a:endParaRPr sz="1600"/>
          </a:p>
          <a:p>
            <a:pPr marL="0" lvl="0" indent="0" algn="l" rtl="0">
              <a:lnSpc>
                <a:spcPct val="115000"/>
              </a:lnSpc>
              <a:spcBef>
                <a:spcPts val="2400"/>
              </a:spcBef>
              <a:spcAft>
                <a:spcPts val="0"/>
              </a:spcAft>
              <a:buNone/>
            </a:pPr>
            <a:endParaRPr sz="1600"/>
          </a:p>
          <a:p>
            <a:pPr marL="0" lvl="0" indent="0" algn="l" rtl="0">
              <a:spcBef>
                <a:spcPts val="600"/>
              </a:spcBef>
              <a:spcAft>
                <a:spcPts val="0"/>
              </a:spcAft>
              <a:buNone/>
            </a:pP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p:nvPr/>
        </p:nvSpPr>
        <p:spPr>
          <a:xfrm>
            <a:off x="511400" y="1221025"/>
            <a:ext cx="7445100" cy="33072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b="1" u="sng"/>
              <a:t>Technical Feasibility:</a:t>
            </a:r>
            <a:endParaRPr b="1" u="sng"/>
          </a:p>
          <a:p>
            <a:pPr marL="457200" lvl="0" indent="-304800" algn="l" rtl="0">
              <a:lnSpc>
                <a:spcPct val="115000"/>
              </a:lnSpc>
              <a:spcBef>
                <a:spcPts val="0"/>
              </a:spcBef>
              <a:spcAft>
                <a:spcPts val="0"/>
              </a:spcAft>
              <a:buSzPts val="1200"/>
              <a:buChar char="●"/>
            </a:pPr>
            <a:r>
              <a:rPr lang="en" sz="1200" b="1"/>
              <a:t>Familiarity with Technology: Less familiarity generates more risk</a:t>
            </a:r>
            <a:endParaRPr sz="1200" b="1"/>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Staff, students, analysts are familiar on how to access the platform of a website through any electronic device with internet.</a:t>
            </a:r>
            <a:endParaRPr sz="1200"/>
          </a:p>
          <a:p>
            <a:pPr marL="914400" lvl="0" indent="0" algn="l" rtl="0">
              <a:lnSpc>
                <a:spcPct val="115000"/>
              </a:lnSpc>
              <a:spcBef>
                <a:spcPts val="0"/>
              </a:spcBef>
              <a:spcAft>
                <a:spcPts val="0"/>
              </a:spcAft>
              <a:buNone/>
            </a:pPr>
            <a:r>
              <a:rPr lang="en" sz="1200">
                <a:latin typeface="Courier New"/>
                <a:ea typeface="Courier New"/>
                <a:cs typeface="Courier New"/>
                <a:sym typeface="Courier New"/>
              </a:rPr>
              <a:t>o</a:t>
            </a:r>
            <a:r>
              <a:rPr lang="en" sz="1200">
                <a:latin typeface="Times New Roman"/>
                <a:ea typeface="Times New Roman"/>
                <a:cs typeface="Times New Roman"/>
                <a:sym typeface="Times New Roman"/>
              </a:rPr>
              <a:t>   </a:t>
            </a:r>
            <a:r>
              <a:rPr lang="en" sz="1200"/>
              <a:t>Tablets, Phones, Desktops, Laptops</a:t>
            </a:r>
            <a:endParaRPr sz="1200"/>
          </a:p>
          <a:p>
            <a:pPr marL="0" lvl="0" indent="0" algn="l" rtl="0">
              <a:lnSpc>
                <a:spcPct val="115000"/>
              </a:lnSpc>
              <a:spcBef>
                <a:spcPts val="0"/>
              </a:spcBef>
              <a:spcAft>
                <a:spcPts val="0"/>
              </a:spcAft>
              <a:buNone/>
            </a:pPr>
            <a:endParaRPr sz="1200" b="1"/>
          </a:p>
          <a:p>
            <a:pPr marL="457200" lvl="0" indent="-304800" algn="l" rtl="0">
              <a:lnSpc>
                <a:spcPct val="115000"/>
              </a:lnSpc>
              <a:spcBef>
                <a:spcPts val="0"/>
              </a:spcBef>
              <a:spcAft>
                <a:spcPts val="0"/>
              </a:spcAft>
              <a:buSzPts val="1200"/>
              <a:buChar char="●"/>
            </a:pPr>
            <a:r>
              <a:rPr lang="en" sz="1200" b="1"/>
              <a:t>Project Size: Large Projects have more risk</a:t>
            </a:r>
            <a:endParaRPr sz="1200" b="1"/>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large projects require more time and effort and that is fulfilling in the long run as it would incur profits to the school and reduce workload of the staff with the paperless registration. It would avoid future errors in registration.</a:t>
            </a:r>
            <a:endParaRPr sz="1200"/>
          </a:p>
          <a:p>
            <a:pPr marL="457200" lvl="0" indent="0" algn="l" rtl="0">
              <a:lnSpc>
                <a:spcPct val="115000"/>
              </a:lnSpc>
              <a:spcBef>
                <a:spcPts val="0"/>
              </a:spcBef>
              <a:spcAft>
                <a:spcPts val="0"/>
              </a:spcAft>
              <a:buNone/>
            </a:pPr>
            <a:endParaRPr sz="1200" b="1"/>
          </a:p>
          <a:p>
            <a:pPr marL="457200" lvl="0" indent="-304800" algn="l" rtl="0">
              <a:lnSpc>
                <a:spcPct val="115000"/>
              </a:lnSpc>
              <a:spcBef>
                <a:spcPts val="0"/>
              </a:spcBef>
              <a:spcAft>
                <a:spcPts val="0"/>
              </a:spcAft>
              <a:buSzPts val="1200"/>
              <a:buChar char="●"/>
            </a:pPr>
            <a:r>
              <a:rPr lang="en" sz="1200" b="1"/>
              <a:t>Compatibility: The harder it is to integrate the system with the company’s existing technology, the higher the risk</a:t>
            </a:r>
            <a:endParaRPr sz="1200" b="1"/>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Company is still able to use the existing technology but it will need a website platform in order to allow students to self-registration and other features.</a:t>
            </a:r>
            <a:endParaRPr sz="1200"/>
          </a:p>
          <a:p>
            <a:pPr marL="0" lvl="0" indent="0" algn="l" rtl="0">
              <a:spcBef>
                <a:spcPts val="0"/>
              </a:spcBef>
              <a:spcAft>
                <a:spcPts val="0"/>
              </a:spcAft>
              <a:buNone/>
            </a:pPr>
            <a:endParaRPr sz="1200">
              <a:latin typeface="Calibri"/>
              <a:ea typeface="Calibri"/>
              <a:cs typeface="Calibri"/>
              <a:sym typeface="Calibri"/>
            </a:endParaRPr>
          </a:p>
        </p:txBody>
      </p:sp>
      <p:sp>
        <p:nvSpPr>
          <p:cNvPr id="161" name="Google Shape;161;p18"/>
          <p:cNvSpPr txBox="1"/>
          <p:nvPr/>
        </p:nvSpPr>
        <p:spPr>
          <a:xfrm>
            <a:off x="591050" y="547225"/>
            <a:ext cx="5193900" cy="5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Feasibility analysis </a:t>
            </a:r>
            <a:r>
              <a:rPr lang="en">
                <a:solidFill>
                  <a:schemeClr val="lt1"/>
                </a:solidFill>
                <a:latin typeface="Nunito"/>
                <a:ea typeface="Nunito"/>
                <a:cs typeface="Nunito"/>
                <a:sym typeface="Nunito"/>
              </a:rPr>
              <a:t>2 of 4</a:t>
            </a:r>
            <a:endParaRPr>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p:nvPr/>
        </p:nvSpPr>
        <p:spPr>
          <a:xfrm>
            <a:off x="374875" y="791150"/>
            <a:ext cx="7671000" cy="393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b="1" u="sng"/>
              <a:t>Economic Feasibility: Should We Build It?</a:t>
            </a:r>
            <a:endParaRPr b="1" u="sng"/>
          </a:p>
          <a:p>
            <a:pPr marL="457200" lvl="0" indent="-304800" algn="l" rtl="0">
              <a:lnSpc>
                <a:spcPct val="115000"/>
              </a:lnSpc>
              <a:spcBef>
                <a:spcPts val="2400"/>
              </a:spcBef>
              <a:spcAft>
                <a:spcPts val="0"/>
              </a:spcAft>
              <a:buSzPts val="1200"/>
              <a:buChar char="●"/>
            </a:pPr>
            <a:r>
              <a:rPr lang="en" sz="1200" b="1"/>
              <a:t>Intangible Costs and Benefits</a:t>
            </a:r>
            <a:endParaRPr sz="1200" b="1"/>
          </a:p>
          <a:p>
            <a:pPr marL="457200" lvl="0" indent="0" algn="l" rtl="0">
              <a:lnSpc>
                <a:spcPct val="115000"/>
              </a:lnSpc>
              <a:spcBef>
                <a:spcPts val="600"/>
              </a:spcBef>
              <a:spcAft>
                <a:spcPts val="0"/>
              </a:spcAft>
              <a:buNone/>
            </a:pPr>
            <a:r>
              <a:rPr lang="en" sz="1200"/>
              <a:t>Costs: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Time spent:</a:t>
            </a:r>
            <a:endParaRPr sz="1200"/>
          </a:p>
          <a:p>
            <a:pPr marL="914400" lvl="0" indent="0" algn="l" rtl="0">
              <a:lnSpc>
                <a:spcPct val="115000"/>
              </a:lnSpc>
              <a:spcBef>
                <a:spcPts val="0"/>
              </a:spcBef>
              <a:spcAft>
                <a:spcPts val="0"/>
              </a:spcAft>
              <a:buNone/>
            </a:pPr>
            <a:r>
              <a:rPr lang="en" sz="1200">
                <a:latin typeface="Courier New"/>
                <a:ea typeface="Courier New"/>
                <a:cs typeface="Courier New"/>
                <a:sym typeface="Courier New"/>
              </a:rPr>
              <a:t>o</a:t>
            </a:r>
            <a:r>
              <a:rPr lang="en" sz="1200">
                <a:latin typeface="Times New Roman"/>
                <a:ea typeface="Times New Roman"/>
                <a:cs typeface="Times New Roman"/>
                <a:sym typeface="Times New Roman"/>
              </a:rPr>
              <a:t>   </a:t>
            </a:r>
            <a:r>
              <a:rPr lang="en" sz="1200"/>
              <a:t>Developing training for staff and students to adjust to the new system</a:t>
            </a:r>
            <a:endParaRPr sz="1200"/>
          </a:p>
          <a:p>
            <a:pPr marL="914400" lvl="0" indent="0" algn="l" rtl="0">
              <a:lnSpc>
                <a:spcPct val="115000"/>
              </a:lnSpc>
              <a:spcBef>
                <a:spcPts val="0"/>
              </a:spcBef>
              <a:spcAft>
                <a:spcPts val="0"/>
              </a:spcAft>
              <a:buNone/>
            </a:pPr>
            <a:r>
              <a:rPr lang="en" sz="1200">
                <a:latin typeface="Courier New"/>
                <a:ea typeface="Courier New"/>
                <a:cs typeface="Courier New"/>
                <a:sym typeface="Courier New"/>
              </a:rPr>
              <a:t>o</a:t>
            </a:r>
            <a:r>
              <a:rPr lang="en" sz="1200">
                <a:latin typeface="Times New Roman"/>
                <a:ea typeface="Times New Roman"/>
                <a:cs typeface="Times New Roman"/>
                <a:sym typeface="Times New Roman"/>
              </a:rPr>
              <a:t>   </a:t>
            </a:r>
            <a:r>
              <a:rPr lang="en" sz="1200"/>
              <a:t>Building the system itself (SDLC)</a:t>
            </a:r>
            <a:endParaRPr sz="1200"/>
          </a:p>
          <a:p>
            <a:pPr marL="0" lvl="0" indent="457200" algn="l" rtl="0">
              <a:lnSpc>
                <a:spcPct val="115000"/>
              </a:lnSpc>
              <a:spcBef>
                <a:spcPts val="0"/>
              </a:spcBef>
              <a:spcAft>
                <a:spcPts val="0"/>
              </a:spcAft>
              <a:buNone/>
            </a:pPr>
            <a:r>
              <a:rPr lang="en" sz="1200"/>
              <a:t>Benefits: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Reduces workload of the staff during the beginning of each semester, which will increase their efficiency</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Staff can focus on staff development and/or training</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Reduces the amount of input information errors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Reduces the response time of students being put into their course(s)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Staff can work anywhere internet is accessible</a:t>
            </a:r>
            <a:endParaRPr sz="1200"/>
          </a:p>
          <a:p>
            <a:pPr marL="0" lvl="0" indent="0" algn="l" rtl="0">
              <a:spcBef>
                <a:spcPts val="0"/>
              </a:spcBef>
              <a:spcAft>
                <a:spcPts val="0"/>
              </a:spcAft>
              <a:buNone/>
            </a:pPr>
            <a:endParaRPr sz="1200">
              <a:latin typeface="Calibri"/>
              <a:ea typeface="Calibri"/>
              <a:cs typeface="Calibri"/>
              <a:sym typeface="Calibri"/>
            </a:endParaRPr>
          </a:p>
        </p:txBody>
      </p:sp>
      <p:sp>
        <p:nvSpPr>
          <p:cNvPr id="167" name="Google Shape;167;p19"/>
          <p:cNvSpPr txBox="1"/>
          <p:nvPr/>
        </p:nvSpPr>
        <p:spPr>
          <a:xfrm>
            <a:off x="500675" y="375500"/>
            <a:ext cx="5757900" cy="6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Feasibility Analysis </a:t>
            </a:r>
            <a:r>
              <a:rPr lang="en">
                <a:solidFill>
                  <a:schemeClr val="lt1"/>
                </a:solidFill>
                <a:latin typeface="Nunito"/>
                <a:ea typeface="Nunito"/>
                <a:cs typeface="Nunito"/>
                <a:sym typeface="Nunito"/>
              </a:rPr>
              <a:t>3 of 4 </a:t>
            </a:r>
            <a:endParaRPr>
              <a:solidFill>
                <a:schemeClr val="lt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p:nvPr/>
        </p:nvSpPr>
        <p:spPr>
          <a:xfrm>
            <a:off x="754550" y="1006075"/>
            <a:ext cx="7922700" cy="333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b="1" u="sng"/>
              <a:t>Organizational Feasibility: If We Build It, Will They Come?</a:t>
            </a:r>
            <a:endParaRPr b="1" u="sng"/>
          </a:p>
          <a:p>
            <a:pPr marL="457200" lvl="0" indent="-304800" algn="l" rtl="0">
              <a:lnSpc>
                <a:spcPct val="115000"/>
              </a:lnSpc>
              <a:spcBef>
                <a:spcPts val="600"/>
              </a:spcBef>
              <a:spcAft>
                <a:spcPts val="0"/>
              </a:spcAft>
              <a:buSzPts val="1200"/>
              <a:buChar char="●"/>
            </a:pPr>
            <a:r>
              <a:rPr lang="en" sz="1200" b="1"/>
              <a:t>Strategic Alignment: </a:t>
            </a:r>
            <a:r>
              <a:rPr lang="en" sz="1200"/>
              <a:t>The project is strategic in terms that each step has sub-steps where the student access it. While students are registering their classes online the staff can take a look of it from any location which has an internet connection and a browser. If any student has a problem registering for class, the staff would be notified and would fix the issue immediately. The project has logic and it is aligned one after the other the steps in a sequence.</a:t>
            </a:r>
            <a:endParaRPr sz="1200"/>
          </a:p>
          <a:p>
            <a:pPr marL="0" lvl="0" indent="0" algn="l" rtl="0">
              <a:lnSpc>
                <a:spcPct val="115000"/>
              </a:lnSpc>
              <a:spcBef>
                <a:spcPts val="0"/>
              </a:spcBef>
              <a:spcAft>
                <a:spcPts val="0"/>
              </a:spcAft>
              <a:buNone/>
            </a:pPr>
            <a:r>
              <a:rPr lang="en" sz="1200">
                <a:solidFill>
                  <a:srgbClr val="6ABBE0"/>
                </a:solidFill>
              </a:rPr>
              <a:t> </a:t>
            </a:r>
            <a:endParaRPr sz="1200">
              <a:solidFill>
                <a:srgbClr val="6ABBE0"/>
              </a:solidFill>
            </a:endParaRPr>
          </a:p>
          <a:p>
            <a:pPr marL="457200" lvl="0" indent="-304800" algn="l" rtl="0">
              <a:lnSpc>
                <a:spcPct val="115000"/>
              </a:lnSpc>
              <a:spcBef>
                <a:spcPts val="0"/>
              </a:spcBef>
              <a:spcAft>
                <a:spcPts val="0"/>
              </a:spcAft>
              <a:buSzPts val="1200"/>
              <a:buChar char="●"/>
            </a:pPr>
            <a:r>
              <a:rPr lang="en" sz="1200" b="1"/>
              <a:t>Stakeholders</a:t>
            </a:r>
            <a:endParaRPr sz="1200" b="1"/>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Is the project strategically aligned with the business? : Strategically aligned with the business.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Project Champion(s): Registration office and School of Prosperity.</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Senior Management: Staff and Advisors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Users: Students</a:t>
            </a:r>
            <a:endParaRPr sz="1200"/>
          </a:p>
          <a:p>
            <a:pPr marL="457200" lvl="0" indent="0" algn="l" rtl="0">
              <a:lnSpc>
                <a:spcPct val="115000"/>
              </a:lnSpc>
              <a:spcBef>
                <a:spcPts val="0"/>
              </a:spcBef>
              <a:spcAft>
                <a:spcPts val="0"/>
              </a:spcAft>
              <a:buNone/>
            </a:pPr>
            <a:r>
              <a:rPr lang="en" sz="1200"/>
              <a:t>·</a:t>
            </a:r>
            <a:r>
              <a:rPr lang="en" sz="1200">
                <a:latin typeface="Times New Roman"/>
                <a:ea typeface="Times New Roman"/>
                <a:cs typeface="Times New Roman"/>
                <a:sym typeface="Times New Roman"/>
              </a:rPr>
              <a:t>       </a:t>
            </a:r>
            <a:r>
              <a:rPr lang="en" sz="1200"/>
              <a:t>Other stakeholders: Different departments across the school.</a:t>
            </a:r>
            <a:endParaRPr sz="1200"/>
          </a:p>
          <a:p>
            <a:pPr marL="0" lvl="0" indent="0" algn="l" rtl="0">
              <a:spcBef>
                <a:spcPts val="0"/>
              </a:spcBef>
              <a:spcAft>
                <a:spcPts val="0"/>
              </a:spcAft>
              <a:buNone/>
            </a:pPr>
            <a:endParaRPr sz="1200">
              <a:latin typeface="Calibri"/>
              <a:ea typeface="Calibri"/>
              <a:cs typeface="Calibri"/>
              <a:sym typeface="Calibri"/>
            </a:endParaRPr>
          </a:p>
        </p:txBody>
      </p:sp>
      <p:sp>
        <p:nvSpPr>
          <p:cNvPr id="173" name="Google Shape;173;p20"/>
          <p:cNvSpPr txBox="1"/>
          <p:nvPr/>
        </p:nvSpPr>
        <p:spPr>
          <a:xfrm>
            <a:off x="455175" y="512075"/>
            <a:ext cx="5678400" cy="5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Feasibility Analysis </a:t>
            </a:r>
            <a:r>
              <a:rPr lang="en">
                <a:solidFill>
                  <a:schemeClr val="lt1"/>
                </a:solidFill>
                <a:latin typeface="Nunito"/>
                <a:ea typeface="Nunito"/>
                <a:cs typeface="Nunito"/>
                <a:sym typeface="Nunito"/>
              </a:rPr>
              <a:t>4 of 4</a:t>
            </a:r>
            <a:endParaRPr>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226350" y="220100"/>
            <a:ext cx="40998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Cost benefit analysis</a:t>
            </a:r>
            <a:endParaRPr/>
          </a:p>
        </p:txBody>
      </p:sp>
      <p:graphicFrame>
        <p:nvGraphicFramePr>
          <p:cNvPr id="179" name="Google Shape;179;p21"/>
          <p:cNvGraphicFramePr/>
          <p:nvPr>
            <p:extLst>
              <p:ext uri="{D42A27DB-BD31-4B8C-83A1-F6EECF244321}">
                <p14:modId xmlns:p14="http://schemas.microsoft.com/office/powerpoint/2010/main" val="1333586686"/>
              </p:ext>
            </p:extLst>
          </p:nvPr>
        </p:nvGraphicFramePr>
        <p:xfrm>
          <a:off x="6329400" y="1808525"/>
          <a:ext cx="2814600" cy="2100839"/>
        </p:xfrm>
        <a:graphic>
          <a:graphicData uri="http://schemas.openxmlformats.org/drawingml/2006/table">
            <a:tbl>
              <a:tblPr>
                <a:noFill/>
                <a:tableStyleId>{F60B282C-C166-4457-AE28-1A2B27D84A12}</a:tableStyleId>
              </a:tblPr>
              <a:tblGrid>
                <a:gridCol w="2814600">
                  <a:extLst>
                    <a:ext uri="{9D8B030D-6E8A-4147-A177-3AD203B41FA5}">
                      <a16:colId xmlns:a16="http://schemas.microsoft.com/office/drawing/2014/main" val="20000"/>
                    </a:ext>
                  </a:extLst>
                </a:gridCol>
              </a:tblGrid>
              <a:tr h="387200">
                <a:tc>
                  <a:txBody>
                    <a:bodyPr/>
                    <a:lstStyle/>
                    <a:p>
                      <a:pPr marL="0" lvl="0" indent="0" algn="l" rtl="0">
                        <a:lnSpc>
                          <a:spcPct val="115000"/>
                        </a:lnSpc>
                        <a:spcBef>
                          <a:spcPts val="0"/>
                        </a:spcBef>
                        <a:spcAft>
                          <a:spcPts val="0"/>
                        </a:spcAft>
                        <a:buNone/>
                      </a:pPr>
                      <a:r>
                        <a:rPr lang="en" sz="1100"/>
                        <a:t>Total Tangible Benefits over 5 years: </a:t>
                      </a:r>
                      <a:r>
                        <a:rPr lang="en" sz="1100" b="1"/>
                        <a:t>3,204,752</a:t>
                      </a:r>
                      <a:endParaRPr sz="1100" b="1"/>
                    </a:p>
                  </a:txBody>
                  <a:tcPr marL="91425" marR="91425" marT="91425" marB="91425"/>
                </a:tc>
                <a:extLst>
                  <a:ext uri="{0D108BD9-81ED-4DB2-BD59-A6C34878D82A}">
                    <a16:rowId xmlns:a16="http://schemas.microsoft.com/office/drawing/2014/main" val="10000"/>
                  </a:ext>
                </a:extLst>
              </a:tr>
              <a:tr h="387200">
                <a:tc>
                  <a:txBody>
                    <a:bodyPr/>
                    <a:lstStyle/>
                    <a:p>
                      <a:pPr marL="0" lvl="0" indent="0" algn="l" rtl="0">
                        <a:lnSpc>
                          <a:spcPct val="115000"/>
                        </a:lnSpc>
                        <a:spcBef>
                          <a:spcPts val="0"/>
                        </a:spcBef>
                        <a:spcAft>
                          <a:spcPts val="0"/>
                        </a:spcAft>
                        <a:buNone/>
                      </a:pPr>
                      <a:r>
                        <a:rPr lang="en" sz="1100"/>
                        <a:t>Total Costs over 5 years</a:t>
                      </a:r>
                      <a:r>
                        <a:rPr lang="en" sz="1100" b="1"/>
                        <a:t>: 2,575,331</a:t>
                      </a:r>
                      <a:endParaRPr sz="1100" b="1"/>
                    </a:p>
                  </a:txBody>
                  <a:tcPr marL="91425" marR="91425" marT="91425" marB="91425"/>
                </a:tc>
                <a:extLst>
                  <a:ext uri="{0D108BD9-81ED-4DB2-BD59-A6C34878D82A}">
                    <a16:rowId xmlns:a16="http://schemas.microsoft.com/office/drawing/2014/main" val="10001"/>
                  </a:ext>
                </a:extLst>
              </a:tr>
              <a:tr h="387200">
                <a:tc>
                  <a:txBody>
                    <a:bodyPr/>
                    <a:lstStyle/>
                    <a:p>
                      <a:pPr marL="0" lvl="0" indent="0" algn="l" rtl="0">
                        <a:lnSpc>
                          <a:spcPct val="115000"/>
                        </a:lnSpc>
                        <a:spcBef>
                          <a:spcPts val="0"/>
                        </a:spcBef>
                        <a:spcAft>
                          <a:spcPts val="0"/>
                        </a:spcAft>
                        <a:buNone/>
                      </a:pPr>
                      <a:r>
                        <a:rPr lang="en" sz="1100"/>
                        <a:t>NPV after 5 years: </a:t>
                      </a:r>
                      <a:r>
                        <a:rPr lang="en" sz="1100" b="1"/>
                        <a:t>629,421</a:t>
                      </a:r>
                      <a:endParaRPr sz="1100" b="1"/>
                    </a:p>
                  </a:txBody>
                  <a:tcPr marL="91425" marR="91425" marT="91425" marB="91425"/>
                </a:tc>
                <a:extLst>
                  <a:ext uri="{0D108BD9-81ED-4DB2-BD59-A6C34878D82A}">
                    <a16:rowId xmlns:a16="http://schemas.microsoft.com/office/drawing/2014/main" val="10002"/>
                  </a:ext>
                </a:extLst>
              </a:tr>
              <a:tr h="387200">
                <a:tc>
                  <a:txBody>
                    <a:bodyPr/>
                    <a:lstStyle/>
                    <a:p>
                      <a:pPr marL="0" lvl="0" indent="0" algn="l" rtl="0">
                        <a:lnSpc>
                          <a:spcPct val="115000"/>
                        </a:lnSpc>
                        <a:spcBef>
                          <a:spcPts val="0"/>
                        </a:spcBef>
                        <a:spcAft>
                          <a:spcPts val="0"/>
                        </a:spcAft>
                        <a:buNone/>
                      </a:pPr>
                      <a:r>
                        <a:rPr lang="en" sz="1100"/>
                        <a:t>ROI after 5 years: </a:t>
                      </a:r>
                      <a:r>
                        <a:rPr lang="en" sz="1100" b="1"/>
                        <a:t>36.28%</a:t>
                      </a:r>
                      <a:endParaRPr sz="1100" b="1"/>
                    </a:p>
                  </a:txBody>
                  <a:tcPr marL="91425" marR="91425" marT="91425" marB="91425"/>
                </a:tc>
                <a:extLst>
                  <a:ext uri="{0D108BD9-81ED-4DB2-BD59-A6C34878D82A}">
                    <a16:rowId xmlns:a16="http://schemas.microsoft.com/office/drawing/2014/main" val="10003"/>
                  </a:ext>
                </a:extLst>
              </a:tr>
              <a:tr h="387200">
                <a:tc>
                  <a:txBody>
                    <a:bodyPr/>
                    <a:lstStyle/>
                    <a:p>
                      <a:pPr marL="0" lvl="0" indent="0" algn="l" rtl="0">
                        <a:lnSpc>
                          <a:spcPct val="115000"/>
                        </a:lnSpc>
                        <a:spcBef>
                          <a:spcPts val="0"/>
                        </a:spcBef>
                        <a:spcAft>
                          <a:spcPts val="0"/>
                        </a:spcAft>
                        <a:buNone/>
                      </a:pPr>
                      <a:r>
                        <a:rPr lang="en" sz="1100" dirty="0"/>
                        <a:t>Break Even Point: </a:t>
                      </a:r>
                      <a:r>
                        <a:rPr lang="en" sz="1100" b="1" dirty="0"/>
                        <a:t>3.6</a:t>
                      </a:r>
                      <a:endParaRPr sz="1100" b="1" dirty="0"/>
                    </a:p>
                  </a:txBody>
                  <a:tcPr marL="91425" marR="91425" marT="91425" marB="91425"/>
                </a:tc>
                <a:extLst>
                  <a:ext uri="{0D108BD9-81ED-4DB2-BD59-A6C34878D82A}">
                    <a16:rowId xmlns:a16="http://schemas.microsoft.com/office/drawing/2014/main" val="10004"/>
                  </a:ext>
                </a:extLst>
              </a:tr>
            </a:tbl>
          </a:graphicData>
        </a:graphic>
      </p:graphicFrame>
      <p:pic>
        <p:nvPicPr>
          <p:cNvPr id="180" name="Google Shape;180;p21"/>
          <p:cNvPicPr preferRelativeResize="0"/>
          <p:nvPr/>
        </p:nvPicPr>
        <p:blipFill rotWithShape="1">
          <a:blip r:embed="rId3">
            <a:alphaModFix/>
          </a:blip>
          <a:srcRect r="9641"/>
          <a:stretch/>
        </p:blipFill>
        <p:spPr>
          <a:xfrm>
            <a:off x="213049" y="1368175"/>
            <a:ext cx="1781950" cy="3593850"/>
          </a:xfrm>
          <a:prstGeom prst="rect">
            <a:avLst/>
          </a:prstGeom>
          <a:noFill/>
          <a:ln>
            <a:noFill/>
          </a:ln>
        </p:spPr>
      </p:pic>
      <p:pic>
        <p:nvPicPr>
          <p:cNvPr id="181" name="Google Shape;181;p21"/>
          <p:cNvPicPr preferRelativeResize="0"/>
          <p:nvPr/>
        </p:nvPicPr>
        <p:blipFill rotWithShape="1">
          <a:blip r:embed="rId4">
            <a:alphaModFix/>
          </a:blip>
          <a:srcRect l="1565"/>
          <a:stretch/>
        </p:blipFill>
        <p:spPr>
          <a:xfrm>
            <a:off x="1918800" y="1368175"/>
            <a:ext cx="4371376" cy="359385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1536</Words>
  <Application>Microsoft Macintosh PowerPoint</Application>
  <PresentationFormat>On-screen Show (16:9)</PresentationFormat>
  <Paragraphs>278</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Nunito</vt:lpstr>
      <vt:lpstr>Trebuchet MS</vt:lpstr>
      <vt:lpstr>Times New Roman</vt:lpstr>
      <vt:lpstr>Merriweather</vt:lpstr>
      <vt:lpstr>Calibri</vt:lpstr>
      <vt:lpstr>Arial</vt:lpstr>
      <vt:lpstr>Courier New</vt:lpstr>
      <vt:lpstr>Comfortaa</vt:lpstr>
      <vt:lpstr>Shift</vt:lpstr>
      <vt:lpstr>Error 404</vt:lpstr>
      <vt:lpstr>Systems Requirements 1 of 2</vt:lpstr>
      <vt:lpstr>Systems Requirements 2 of 2</vt:lpstr>
      <vt:lpstr>Systems Definitions</vt:lpstr>
      <vt:lpstr>Feasibility analysis 1 of 4</vt:lpstr>
      <vt:lpstr>PowerPoint Presentation</vt:lpstr>
      <vt:lpstr>PowerPoint Presentation</vt:lpstr>
      <vt:lpstr>PowerPoint Presentation</vt:lpstr>
      <vt:lpstr>Cost benefit analysis</vt:lpstr>
      <vt:lpstr>Use case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404</dc:title>
  <cp:lastModifiedBy>Jain, Roshni</cp:lastModifiedBy>
  <cp:revision>1</cp:revision>
  <dcterms:modified xsi:type="dcterms:W3CDTF">2019-11-21T02:10:41Z</dcterms:modified>
</cp:coreProperties>
</file>